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94" r:id="rId3"/>
    <p:sldId id="296" r:id="rId4"/>
    <p:sldId id="298" r:id="rId5"/>
    <p:sldId id="306" r:id="rId6"/>
    <p:sldId id="297" r:id="rId7"/>
    <p:sldId id="299" r:id="rId8"/>
    <p:sldId id="300" r:id="rId9"/>
    <p:sldId id="302" r:id="rId10"/>
    <p:sldId id="301" r:id="rId11"/>
    <p:sldId id="304" r:id="rId12"/>
    <p:sldId id="305" r:id="rId13"/>
    <p:sldId id="303" r:id="rId14"/>
    <p:sldId id="295" r:id="rId15"/>
    <p:sldId id="307" r:id="rId16"/>
    <p:sldId id="279" r:id="rId17"/>
    <p:sldId id="268" r:id="rId18"/>
  </p:sldIdLst>
  <p:sldSz cx="9144000" cy="6858000" type="screen4x3"/>
  <p:notesSz cx="6665913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76213" autoAdjust="0"/>
  </p:normalViewPr>
  <p:slideViewPr>
    <p:cSldViewPr>
      <p:cViewPr varScale="1">
        <p:scale>
          <a:sx n="68" d="100"/>
          <a:sy n="68" d="100"/>
        </p:scale>
        <p:origin x="-9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876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5188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89475"/>
            <a:ext cx="53324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7363"/>
            <a:ext cx="288766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377363"/>
            <a:ext cx="288766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40" tIns="45920" rIns="91840" bIns="459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35CAF01-EABA-4F9B-B9FF-ACA24BD97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smtClean="0"/>
              <a:t>In </a:t>
            </a:r>
            <a:r>
              <a:rPr lang="sv-SE" smtClean="0"/>
              <a:t>the Conversation Corner </a:t>
            </a:r>
            <a:r>
              <a:rPr lang="sv-SE" dirty="0" smtClean="0"/>
              <a:t>they are discussing if agile teams need dedicated</a:t>
            </a:r>
            <a:r>
              <a:rPr lang="sv-SE" baseline="0" dirty="0" smtClean="0"/>
              <a:t> tester.</a:t>
            </a:r>
          </a:p>
          <a:p>
            <a:pPr eaLnBrk="1" hangingPunct="1"/>
            <a:r>
              <a:rPr lang="sv-SE" baseline="0" dirty="0" smtClean="0"/>
              <a:t>I can’t be there, I haven’t finalized my ”being at two places simultaneously” abilities.</a:t>
            </a:r>
          </a:p>
          <a:p>
            <a:pPr eaLnBrk="1" hangingPunct="1"/>
            <a:r>
              <a:rPr lang="sv-SE" baseline="0" dirty="0" smtClean="0"/>
              <a:t>But I would say that a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ny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ambitious software development team needs skilled, manual software testers that can find defects and information that machines can't give us.</a:t>
            </a:r>
            <a:endParaRPr lang="sv-SE" dirty="0" smtClean="0"/>
          </a:p>
          <a:p>
            <a:pPr eaLnBrk="1" hangingPunct="1"/>
            <a:endParaRPr lang="sv-SE" dirty="0" smtClean="0"/>
          </a:p>
          <a:p>
            <a:pPr eaLnBrk="1" hangingPunct="1"/>
            <a:r>
              <a:rPr lang="sv-SE" dirty="0" smtClean="0"/>
              <a:t>It would be good for me</a:t>
            </a:r>
            <a:r>
              <a:rPr lang="sv-SE" baseline="0" dirty="0" smtClean="0"/>
              <a:t> to know which roles you in the audience belong to (so I know who I can offend...)</a:t>
            </a:r>
          </a:p>
          <a:p>
            <a:pPr eaLnBrk="1" hangingPunct="1"/>
            <a:r>
              <a:rPr lang="sv-SE" baseline="0" dirty="0" smtClean="0"/>
              <a:t>Testers, developers, project managers, managers, others?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D29C84-EF0E-4124-AA94-3304A803936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Calibri" pitchFamily="34" charset="0"/>
              </a:rPr>
              <a:t>“</a:t>
            </a:r>
            <a:r>
              <a:rPr lang="en-US" sz="1200" i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one of few who will examine the full product in detail</a:t>
            </a:r>
            <a:r>
              <a:rPr lang="en-GB" dirty="0" smtClean="0">
                <a:latin typeface="Calibri" pitchFamily="34" charset="0"/>
              </a:rPr>
              <a:t>”</a:t>
            </a:r>
            <a:r>
              <a:rPr lang="sv-SE" baseline="0" dirty="0" smtClean="0">
                <a:latin typeface="Arial" charset="0"/>
              </a:rPr>
              <a:t> – Cem Kaner, Testing Computer Software, 2nd Edition.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baseline="0" dirty="0" smtClean="0">
                <a:latin typeface="Arial" charset="0"/>
              </a:rPr>
              <a:t>Fascinating and productive dynamics between details and the whole.</a:t>
            </a:r>
            <a:endParaRPr lang="en-GB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Are you</a:t>
            </a:r>
            <a:r>
              <a:rPr lang="sv-SE" baseline="0" dirty="0" smtClean="0"/>
              <a:t> familiar with the Agile Testing Quadrant?</a:t>
            </a:r>
          </a:p>
          <a:p>
            <a:pPr eaLnBrk="1" hangingPunct="1"/>
            <a:r>
              <a:rPr lang="sv-SE" dirty="0" smtClean="0"/>
              <a:t>Manual</a:t>
            </a:r>
            <a:r>
              <a:rPr lang="sv-SE" baseline="0" dirty="0" smtClean="0"/>
              <a:t> system testing usually happens in the upper part, especially the right corner; evaluating the product, facing the business.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baseline="0" dirty="0" smtClean="0"/>
              <a:t>However, I believe skilled software testing overlaps with all other corners.</a:t>
            </a:r>
          </a:p>
          <a:p>
            <a:pPr eaLnBrk="1" hangingPunct="1"/>
            <a:r>
              <a:rPr lang="sv-SE" baseline="0" dirty="0" smtClean="0"/>
              <a:t>We have talked about some Ilities, we can help with unit tests, and we can support the team by acting as a customer.</a:t>
            </a:r>
          </a:p>
          <a:p>
            <a:pPr eaLnBrk="1" hangingPunct="1"/>
            <a:r>
              <a:rPr lang="sv-SE" baseline="0" dirty="0" smtClean="0"/>
              <a:t>We are also testing outside the quadrant, looking for things we don’t know if they are important (again enabling serendipity.)</a:t>
            </a:r>
            <a:endParaRPr lang="sv-SE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AC1398-C01C-4888-914E-1D8E979DB579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Some, but not all, of these tests can be quantified and made regressionable as automated tests.</a:t>
            </a:r>
          </a:p>
          <a:p>
            <a:pPr eaLnBrk="1" hangingPunct="1"/>
            <a:r>
              <a:rPr lang="sv-SE" dirty="0" smtClean="0"/>
              <a:t>Some are better tested manually and subjectively</a:t>
            </a:r>
            <a:r>
              <a:rPr lang="sv-SE" baseline="0" dirty="0" smtClean="0"/>
              <a:t> (end users will surely be subjective.)</a:t>
            </a:r>
            <a:endParaRPr lang="sv-SE" dirty="0" smtClean="0"/>
          </a:p>
          <a:p>
            <a:pPr eaLnBrk="1" hangingPunct="1"/>
            <a:r>
              <a:rPr lang="sv-SE" dirty="0" smtClean="0"/>
              <a:t>For most, both automated and manual approaches are recommended, because repetitive automated tests and changing manual tests are complementary, not antagonistic.</a:t>
            </a:r>
          </a:p>
          <a:p>
            <a:pPr eaLnBrk="1" hangingPunct="1"/>
            <a:endParaRPr lang="sv-SE" dirty="0" smtClean="0"/>
          </a:p>
          <a:p>
            <a:pPr eaLnBrk="1" hangingPunct="1"/>
            <a:r>
              <a:rPr lang="sv-SE" dirty="0" smtClean="0"/>
              <a:t>Computers are</a:t>
            </a:r>
            <a:r>
              <a:rPr lang="sv-SE" baseline="0" dirty="0" smtClean="0"/>
              <a:t> faster, humans are better judges of importance.</a:t>
            </a:r>
          </a:p>
          <a:p>
            <a:pPr eaLnBrk="1" hangingPunct="1"/>
            <a:endParaRPr lang="sv-SE" baseline="0" dirty="0" smtClean="0"/>
          </a:p>
          <a:p>
            <a:pPr eaLnBrk="1" hangingPunct="1"/>
            <a:r>
              <a:rPr lang="sv-SE" baseline="0" dirty="0" smtClean="0"/>
              <a:t>A perfect scenario could be where developers create automated tests for the ”checking”, and system testers can use diverse approaches to do the necessary testing (without being bothered by ”easy” bugs.)</a:t>
            </a:r>
          </a:p>
          <a:p>
            <a:pPr eaLnBrk="1" hangingPunct="1"/>
            <a:endParaRPr lang="sv-SE" baseline="0" dirty="0" smtClean="0"/>
          </a:p>
          <a:p>
            <a:pPr eaLnBrk="1" hangingPunct="1"/>
            <a:r>
              <a:rPr lang="sv-SE" baseline="0" dirty="0" smtClean="0"/>
              <a:t>If you’re doing regression testing, automation is closer. When testing something new, manual is a better fit. Tools can always be used!</a:t>
            </a:r>
            <a:endParaRPr lang="sv-SE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83A6A-6F23-4303-8A29-89D9F033CAA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Adults first answer: ”in the back of my head”</a:t>
            </a:r>
          </a:p>
          <a:p>
            <a:pPr eaLnBrk="1" hangingPunct="1"/>
            <a:r>
              <a:rPr lang="sv-SE" dirty="0" smtClean="0"/>
              <a:t>Children say things like: ”in my big sisters’ room”</a:t>
            </a:r>
            <a:endParaRPr lang="en-US" dirty="0" smtClean="0"/>
          </a:p>
          <a:p>
            <a:pPr eaLnBrk="1" hangingPunct="1"/>
            <a:r>
              <a:rPr lang="sv-SE" dirty="0" smtClean="0"/>
              <a:t>”in the future”?</a:t>
            </a:r>
          </a:p>
          <a:p>
            <a:pPr eaLnBrk="1" hangingPunct="1"/>
            <a:r>
              <a:rPr lang="en-US" dirty="0" smtClean="0"/>
              <a:t>Or the best answer: “I would give it to someone blind.”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“At the dawn”</a:t>
            </a:r>
          </a:p>
          <a:p>
            <a:pPr eaLnBrk="1" hangingPunct="1"/>
            <a:r>
              <a:rPr lang="en-US" dirty="0" smtClean="0"/>
              <a:t>“With God”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283A6A-6F23-4303-8A29-89D9F033CAAC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Where should a tester like to have an extra pair of eyes?</a:t>
            </a:r>
          </a:p>
          <a:p>
            <a:pPr eaLnBrk="1" hangingPunct="1"/>
            <a:r>
              <a:rPr lang="sv-SE" dirty="0" smtClean="0"/>
              <a:t>* in the developer’s room</a:t>
            </a:r>
          </a:p>
          <a:p>
            <a:pPr eaLnBrk="1" hangingPunct="1"/>
            <a:r>
              <a:rPr lang="sv-SE" dirty="0" smtClean="0"/>
              <a:t>* inside the executed code</a:t>
            </a:r>
          </a:p>
          <a:p>
            <a:pPr eaLnBrk="1" hangingPunct="1"/>
            <a:r>
              <a:rPr lang="sv-SE" dirty="0" smtClean="0"/>
              <a:t>* alongside the end user’s</a:t>
            </a:r>
          </a:p>
          <a:p>
            <a:pPr eaLnBrk="1" hangingPunct="1"/>
            <a:r>
              <a:rPr lang="sv-SE" dirty="0" smtClean="0"/>
              <a:t>* at</a:t>
            </a:r>
            <a:r>
              <a:rPr lang="sv-SE" baseline="0" dirty="0" smtClean="0"/>
              <a:t> a future support desk</a:t>
            </a:r>
            <a:endParaRPr lang="sv-SE" dirty="0" smtClean="0"/>
          </a:p>
          <a:p>
            <a:pPr eaLnBrk="1" hangingPunct="1"/>
            <a:r>
              <a:rPr lang="sv-SE" dirty="0" smtClean="0"/>
              <a:t>You know, all of these can be arranged...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BDB349-2E11-4189-9296-EA95B24C9B4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I</a:t>
            </a:r>
            <a:r>
              <a:rPr lang="sv-SE" baseline="0" dirty="0" smtClean="0"/>
              <a:t> would like it to be art, but it isn’t.</a:t>
            </a:r>
          </a:p>
          <a:p>
            <a:pPr eaLnBrk="1" hangingPunct="1"/>
            <a:endParaRPr lang="sv-SE" baseline="0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Be aware that what you see is not what others see.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2247E-A447-4F54-807C-ED51D492B819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2E2CC-BF9C-4973-B6F7-4674D5E1660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The tester self is the most important tool for skilled testing.</a:t>
            </a:r>
          </a:p>
          <a:p>
            <a:pPr eaLnBrk="1" hangingPunct="1"/>
            <a:r>
              <a:rPr lang="sv-SE" dirty="0" smtClean="0"/>
              <a:t>I</a:t>
            </a:r>
            <a:r>
              <a:rPr lang="sv-SE" baseline="0" dirty="0" smtClean="0"/>
              <a:t> found it fruitful to focus on the eye, a lot of important aspects appeared.</a:t>
            </a:r>
            <a:endParaRPr lang="sv-SE" dirty="0" smtClean="0"/>
          </a:p>
          <a:p>
            <a:pPr eaLnBrk="1" hangingPunct="1"/>
            <a:r>
              <a:rPr lang="sv-SE" dirty="0" smtClean="0"/>
              <a:t>Not a complete list, but almost ;)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Motivation is a key aspect for a lot of activities.</a:t>
            </a:r>
          </a:p>
          <a:p>
            <a:pPr eaLnBrk="1" hangingPunct="1"/>
            <a:r>
              <a:rPr lang="sv-SE" dirty="0" smtClean="0"/>
              <a:t>A bored tester that just want the</a:t>
            </a:r>
            <a:r>
              <a:rPr lang="sv-SE" baseline="0" dirty="0" smtClean="0"/>
              <a:t> day to end, won’t do a good job.</a:t>
            </a:r>
          </a:p>
          <a:p>
            <a:pPr eaLnBrk="1" hangingPunct="1"/>
            <a:r>
              <a:rPr lang="sv-SE" baseline="0" dirty="0" smtClean="0"/>
              <a:t>A motivated tester that is happy when he finds a bug, has a better chance.</a:t>
            </a:r>
          </a:p>
          <a:p>
            <a:pPr eaLnBrk="1" hangingPunct="1"/>
            <a:r>
              <a:rPr lang="sv-SE" baseline="0" dirty="0" smtClean="0"/>
              <a:t>That problems make it more difficult to finalize our tasks, is not a factor.</a:t>
            </a:r>
          </a:p>
          <a:p>
            <a:pPr eaLnBrk="1" hangingPunct="1"/>
            <a:endParaRPr lang="sv-SE" baseline="0" dirty="0" smtClean="0"/>
          </a:p>
          <a:p>
            <a:pPr eaLnBrk="1" hangingPunct="1"/>
            <a:r>
              <a:rPr lang="sv-SE" baseline="0" dirty="0" smtClean="0"/>
              <a:t>I once sat next to a tester prospect who simply didn’t see problems when they happened.</a:t>
            </a:r>
          </a:p>
          <a:p>
            <a:pPr eaLnBrk="1" hangingPunct="1"/>
            <a:r>
              <a:rPr lang="sv-SE" baseline="0" dirty="0" smtClean="0"/>
              <a:t>When asked about it, there were excuses on behalf of the developer, e.g. ”well, you know, that’s difficult”,</a:t>
            </a:r>
          </a:p>
          <a:p>
            <a:pPr eaLnBrk="1" hangingPunct="1"/>
            <a:r>
              <a:rPr lang="sv-SE" baseline="0" dirty="0" smtClean="0"/>
              <a:t>and when saying ”but if this happens when someone is doing this other thing, the conclusion might be devastating”,</a:t>
            </a:r>
          </a:p>
          <a:p>
            <a:pPr eaLnBrk="1" hangingPunct="1"/>
            <a:r>
              <a:rPr lang="sv-SE" baseline="0" dirty="0" smtClean="0"/>
              <a:t>the answer was ”but will that really happen?”</a:t>
            </a:r>
          </a:p>
          <a:p>
            <a:pPr eaLnBrk="1" hangingPunct="1"/>
            <a:endParaRPr lang="sv-SE" baseline="0" dirty="0" smtClean="0"/>
          </a:p>
          <a:p>
            <a:pPr eaLnBrk="1" hangingPunct="1"/>
            <a:r>
              <a:rPr lang="sv-SE" baseline="0" dirty="0" smtClean="0"/>
              <a:t>This brain-turnover (wanting to not be done) can be difficult to do for developers.</a:t>
            </a:r>
          </a:p>
          <a:p>
            <a:pPr eaLnBrk="1" hangingPunct="1"/>
            <a:r>
              <a:rPr lang="sv-SE" baseline="0" dirty="0" smtClean="0"/>
              <a:t>I think it is the main reason for the ”programmers shouldn’t test their own code” statement.</a:t>
            </a:r>
            <a:endParaRPr lang="sv-SE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Software is complex,</a:t>
            </a:r>
            <a:r>
              <a:rPr lang="sv-SE" baseline="0" dirty="0" smtClean="0"/>
              <a:t> and even more is software testing.</a:t>
            </a:r>
          </a:p>
          <a:p>
            <a:pPr eaLnBrk="1" hangingPunct="1"/>
            <a:r>
              <a:rPr lang="sv-SE" baseline="0" dirty="0" smtClean="0"/>
              <a:t>We don’t know what we need to know, therefore we need to be prepared to notice things we weren’t looking for, when looking for what we thought were important.</a:t>
            </a:r>
          </a:p>
          <a:p>
            <a:pPr eaLnBrk="1" hangingPunct="1"/>
            <a:r>
              <a:rPr lang="sv-SE" baseline="0" dirty="0" smtClean="0"/>
              <a:t>Testing is oozing with serendipity.</a:t>
            </a:r>
          </a:p>
          <a:p>
            <a:pPr eaLnBrk="1" hangingPunct="1"/>
            <a:endParaRPr lang="sv-SE" dirty="0" smtClean="0"/>
          </a:p>
          <a:p>
            <a:pPr eaLnBrk="1" hangingPunct="1"/>
            <a:r>
              <a:rPr lang="sv-SE" dirty="0" smtClean="0"/>
              <a:t>Control your environment, make interesting setups (also on personal machine), and you can see interesting stuff almost without extra cost</a:t>
            </a:r>
          </a:p>
          <a:p>
            <a:pPr eaLnBrk="1" hangingPunct="1"/>
            <a:r>
              <a:rPr lang="sv-SE" dirty="0" smtClean="0"/>
              <a:t>http://thetesteye.com/blog/2008/04/an-error-prone-windows-machine/</a:t>
            </a:r>
          </a:p>
          <a:p>
            <a:pPr eaLnBrk="1" hangingPunct="1"/>
            <a:r>
              <a:rPr lang="sv-SE" dirty="0" smtClean="0"/>
              <a:t>http://thetesteye.com/blog/2008/05/bcm-basic-configuration-matrix/</a:t>
            </a:r>
          </a:p>
          <a:p>
            <a:pPr eaLnBrk="1" hangingPunct="1"/>
            <a:endParaRPr lang="sv-SE" baseline="0" dirty="0" smtClean="0"/>
          </a:p>
          <a:p>
            <a:pPr eaLnBrk="1" hangingPunct="1"/>
            <a:r>
              <a:rPr lang="sv-SE" baseline="0" dirty="0" smtClean="0"/>
              <a:t>You can look for anything, but I especially recommend to try to create low-hanging fruit for developers; bugs and enhancement that with low cost will improve the software.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Many</a:t>
            </a:r>
            <a:r>
              <a:rPr lang="sv-SE" baseline="0" dirty="0" smtClean="0"/>
              <a:t> places, e.g. do you know what all deliverables are?</a:t>
            </a:r>
          </a:p>
          <a:p>
            <a:pPr eaLnBrk="1" hangingPunct="1"/>
            <a:r>
              <a:rPr lang="sv-SE" baseline="0" dirty="0" smtClean="0"/>
              <a:t>Do you double-check problems in several places, if applicable?</a:t>
            </a:r>
          </a:p>
          <a:p>
            <a:pPr eaLnBrk="1" hangingPunct="1"/>
            <a:endParaRPr lang="de-DE" baseline="0" dirty="0" smtClean="0"/>
          </a:p>
          <a:p>
            <a:pPr eaLnBrk="1" hangingPunct="1"/>
            <a:r>
              <a:rPr lang="de-DE" baseline="0" dirty="0" smtClean="0"/>
              <a:t>Look at Rob Sabourin</a:t>
            </a:r>
            <a:r>
              <a:rPr lang="sv-SE" baseline="0" dirty="0" smtClean="0"/>
              <a:t>’</a:t>
            </a:r>
            <a:r>
              <a:rPr lang="de-DE" baseline="0" dirty="0" smtClean="0"/>
              <a:t>s excellent 10 Sources for Testing Ideas:</a:t>
            </a:r>
          </a:p>
          <a:p>
            <a:pPr eaLnBrk="1" hangingPunct="1"/>
            <a:r>
              <a:rPr lang="sv-SE" baseline="0" dirty="0" smtClean="0"/>
              <a:t>http://www.amibugshare.com/articles/Article_10_Sources_of_Testing_Ideas.pdf</a:t>
            </a:r>
          </a:p>
          <a:p>
            <a:pPr eaLnBrk="1" hangingPunct="1"/>
            <a:r>
              <a:rPr lang="sv-SE" baseline="0" dirty="0" smtClean="0"/>
              <a:t>and upcoming stuff at thetesteye.com.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things you have in the back of your head all the time</a:t>
            </a:r>
          </a:p>
          <a:p>
            <a:pPr eaLnBrk="1" hangingPunct="1"/>
            <a:r>
              <a:rPr lang="en-GB" dirty="0" smtClean="0"/>
              <a:t>Characteristics (e.g. Stability, Performance) that are executed for free all the time</a:t>
            </a:r>
          </a:p>
          <a:p>
            <a:pPr eaLnBrk="1" hangingPunct="1"/>
            <a:r>
              <a:rPr lang="sv-SE" dirty="0" smtClean="0"/>
              <a:t>http://thetesteye.com/posters/TheTestEye_SoftwareQualityCharacteristics.pdf</a:t>
            </a:r>
          </a:p>
          <a:p>
            <a:pPr eaLnBrk="1" hangingPunct="1"/>
            <a:endParaRPr lang="sv-SE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Everyone</a:t>
            </a:r>
            <a:r>
              <a:rPr lang="sv-SE" baseline="0" dirty="0" smtClean="0"/>
              <a:t> learn best in their own way.</a:t>
            </a:r>
          </a:p>
          <a:p>
            <a:pPr eaLnBrk="1" hangingPunct="1"/>
            <a:r>
              <a:rPr lang="sv-SE" baseline="0" dirty="0" smtClean="0"/>
              <a:t>My own boom in software testing learning came by discussing our testing problems at every lunch for a couple of years.</a:t>
            </a:r>
            <a:endParaRPr lang="sv-SE" dirty="0" smtClean="0"/>
          </a:p>
          <a:p>
            <a:pPr eaLnBrk="1" hangingPunct="1"/>
            <a:endParaRPr lang="sv-SE" dirty="0" smtClean="0"/>
          </a:p>
          <a:p>
            <a:pPr eaLnBrk="1" hangingPunct="1"/>
            <a:r>
              <a:rPr lang="sv-SE" dirty="0" smtClean="0"/>
              <a:t>You</a:t>
            </a:r>
            <a:r>
              <a:rPr lang="sv-SE" baseline="0" dirty="0" smtClean="0"/>
              <a:t> can learn a lot from other activities, especially anything mind-engaging (like playing with children...)</a:t>
            </a:r>
            <a:endParaRPr lang="sv-SE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829AD-C649-4554-B56D-C56BE2E6EE77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The really good tester doesn’t just find a lot of bugs, fast.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If you understand the product and the customer needs you will have the ability to find bugs that matter, you will find the bugs that the project want to fix. 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This skill evolves over time, but is speeded by curiosity, collaboration, and active learning of diverse areas.</a:t>
            </a:r>
            <a:endParaRPr lang="sv-SE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endParaRPr lang="sv-SE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r>
              <a:rPr lang="sv-SE" dirty="0" smtClean="0"/>
              <a:t>You will not master this by yourself, that’s why a diverse team is good.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8780B-B19B-4AE7-B47E-9F3B36AE2E0E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dirty="0" smtClean="0"/>
              <a:t>The software potato:</a:t>
            </a:r>
          </a:p>
          <a:p>
            <a:pPr eaLnBrk="1" hangingPunct="1"/>
            <a:r>
              <a:rPr lang="sv-SE" dirty="0" smtClean="0"/>
              <a:t>The square symbolizes the features and bugs you will find with test cases stemming from requirements (that can’t and shouldn’t be complete)</a:t>
            </a:r>
          </a:p>
          <a:p>
            <a:pPr eaLnBrk="1" hangingPunct="1"/>
            <a:r>
              <a:rPr lang="sv-SE" dirty="0" smtClean="0"/>
              <a:t>The blue area is every</a:t>
            </a:r>
            <a:r>
              <a:rPr lang="sv-SE" baseline="0" dirty="0" smtClean="0"/>
              <a:t> possible usage</a:t>
            </a:r>
            <a:r>
              <a:rPr lang="sv-SE" dirty="0" smtClean="0"/>
              <a:t>, including things that maybe no customers would consider a problem.</a:t>
            </a:r>
          </a:p>
          <a:p>
            <a:pPr eaLnBrk="1" hangingPunct="1"/>
            <a:r>
              <a:rPr lang="sv-SE" dirty="0" smtClean="0"/>
              <a:t>The brown area is what is important, there lies those bugs you’d want to find and fix.</a:t>
            </a:r>
          </a:p>
          <a:p>
            <a:pPr eaLnBrk="1" hangingPunct="1"/>
            <a:endParaRPr lang="sv-SE" dirty="0" smtClean="0"/>
          </a:p>
          <a:p>
            <a:pPr eaLnBrk="1" hangingPunct="1"/>
            <a:r>
              <a:rPr lang="sv-SE" dirty="0" smtClean="0"/>
              <a:t>So how do you go from the requirements to ”what is important”?</a:t>
            </a:r>
          </a:p>
          <a:p>
            <a:pPr eaLnBrk="1" hangingPunct="1"/>
            <a:r>
              <a:rPr lang="sv-SE" dirty="0" smtClean="0"/>
              <a:t>You won’t have time to create test scripts for ”everything”.</a:t>
            </a:r>
          </a:p>
          <a:p>
            <a:pPr eaLnBrk="1" hangingPunct="1"/>
            <a:r>
              <a:rPr lang="sv-SE" dirty="0" smtClean="0"/>
              <a:t>So maybe you do exploratory testing (thin lines in many directions), and hope for the best.</a:t>
            </a:r>
          </a:p>
          <a:p>
            <a:pPr eaLnBrk="1" hangingPunct="1"/>
            <a:r>
              <a:rPr lang="sv-SE" dirty="0" smtClean="0"/>
              <a:t>Or maybe you test around one-liners (thicker vertical lines), that are more distinct, that are reviewed, and have a better chance of finding the important things.</a:t>
            </a:r>
          </a:p>
          <a:p>
            <a:pPr eaLnBrk="1" hangingPunct="1"/>
            <a:r>
              <a:rPr lang="sv-SE" dirty="0" smtClean="0"/>
              <a:t>Either option, some part of luck, and a large portion of hard work is needed.</a:t>
            </a:r>
          </a:p>
          <a:p>
            <a:pPr eaLnBrk="1" hangingPunct="1"/>
            <a:r>
              <a:rPr lang="sv-SE" dirty="0" smtClean="0"/>
              <a:t>But I think you have a much better chance if you are using one-liners, especially if it’s a larger project.</a:t>
            </a:r>
          </a:p>
          <a:p>
            <a:pPr eaLnBrk="1" hangingPunct="1"/>
            <a:endParaRPr lang="sv-SE" dirty="0" smtClean="0"/>
          </a:p>
          <a:p>
            <a:pPr eaLnBrk="1" hangingPunct="1"/>
            <a:r>
              <a:rPr lang="en-US" dirty="0" smtClean="0"/>
              <a:t>Lately I have realized that one-liners aren’t essential; that this problem has been solved many times at many places with many different approaches.</a:t>
            </a:r>
            <a:br>
              <a:rPr lang="en-US" dirty="0" smtClean="0"/>
            </a:br>
            <a:r>
              <a:rPr lang="en-US" dirty="0" smtClean="0"/>
              <a:t>What is common could be that testers learn a lot of things from many different sources, combine things, look at many places, think critically and design tests (in advance or on-the-fly) that will cover the important areas.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Recently I realized there can</a:t>
            </a:r>
            <a:r>
              <a:rPr lang="en-US" baseline="0" dirty="0" smtClean="0"/>
              <a:t> be more than one potato, there might be small potatoes that are the best of </a:t>
            </a:r>
            <a:r>
              <a:rPr lang="en-US" baseline="0" dirty="0" err="1" smtClean="0"/>
              <a:t>them’all</a:t>
            </a:r>
            <a:r>
              <a:rPr lang="en-US" baseline="0" dirty="0" smtClean="0"/>
              <a:t>…</a:t>
            </a:r>
            <a:endParaRPr lang="sv-S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5DE91-93F7-4B26-9F0F-371A95C9CE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3395D-CF99-4982-ACCB-4D99A67E5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AB66-BCAB-4C92-B2EA-0C2693D004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235B8-9CB2-43E1-81DE-4729E3D09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7CBF17-F8FE-4451-AC29-D1DC18A3B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789E4-A532-4B00-83D4-EBACC24AF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CBF5A-55E0-4904-94AD-908D56E4B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C886-2B84-49D4-9F7D-C8BF8016C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68A12-ADF0-4B81-BACF-9A437BF2D8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0E96A-7D64-4F2A-9559-17C04F4E3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F4E75-4BCC-4440-9E69-A16C39EC4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03B7D-BE35-4FF4-ACE3-81AA86CD5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5F4ABB3-F324-4A94-A327-253C4B37E5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1052513"/>
            <a:ext cx="8642350" cy="1470025"/>
          </a:xfrm>
        </p:spPr>
        <p:txBody>
          <a:bodyPr/>
          <a:lstStyle/>
          <a:p>
            <a:pPr eaLnBrk="1" hangingPunct="1"/>
            <a:r>
              <a:rPr lang="sv-SE" sz="4200" b="1" smtClean="0">
                <a:latin typeface="Calibri" pitchFamily="34" charset="0"/>
              </a:rPr>
              <a:t>The Eye of a Skilled Software Tester</a:t>
            </a:r>
            <a:endParaRPr lang="en-US" sz="4200" b="1" smtClean="0"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3250"/>
            <a:ext cx="6400800" cy="1752600"/>
          </a:xfrm>
        </p:spPr>
        <p:txBody>
          <a:bodyPr/>
          <a:lstStyle/>
          <a:p>
            <a:pPr eaLnBrk="1" hangingPunct="1"/>
            <a:endParaRPr lang="sv-SE" sz="2400" dirty="0" smtClean="0">
              <a:latin typeface="Calibri" pitchFamily="34" charset="0"/>
            </a:endParaRPr>
          </a:p>
          <a:p>
            <a:pPr eaLnBrk="1" hangingPunct="1"/>
            <a:r>
              <a:rPr lang="sv-SE" sz="2400" dirty="0" smtClean="0">
                <a:latin typeface="Calibri" pitchFamily="34" charset="0"/>
              </a:rPr>
              <a:t>Rikard Edgren</a:t>
            </a:r>
          </a:p>
          <a:p>
            <a:pPr eaLnBrk="1" hangingPunct="1"/>
            <a:r>
              <a:rPr lang="sv-SE" sz="2400" dirty="0" smtClean="0">
                <a:latin typeface="Calibri" pitchFamily="34" charset="0"/>
              </a:rPr>
              <a:t>TIBCO Spotfire</a:t>
            </a:r>
          </a:p>
          <a:p>
            <a:pPr eaLnBrk="1" hangingPunct="1"/>
            <a:r>
              <a:rPr lang="sv-SE" sz="2400" dirty="0" smtClean="0">
                <a:latin typeface="Calibri" pitchFamily="34" charset="0"/>
              </a:rPr>
              <a:t>Scandinavian Developer Conference 2011-04-05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The Eye for Others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system testers have system knowledge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		“</a:t>
            </a:r>
            <a:r>
              <a:rPr lang="en-US" i="1" dirty="0" smtClean="0">
                <a:latin typeface="Calibri" pitchFamily="34" charset="0"/>
              </a:rPr>
              <a:t>one of few who will examine the full 	product in detail</a:t>
            </a:r>
            <a:r>
              <a:rPr lang="en-GB" dirty="0" smtClean="0">
                <a:latin typeface="Calibri" pitchFamily="34" charset="0"/>
              </a:rPr>
              <a:t>”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Do you know what you should know?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Who are “The Others”?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PI = Product Investigator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2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Agile Testing Quadrant</a:t>
            </a:r>
            <a:endParaRPr lang="en-US" sz="5400" dirty="0" smtClean="0">
              <a:latin typeface="Calibri" pitchFamily="34" charset="0"/>
            </a:endParaRPr>
          </a:p>
        </p:txBody>
      </p:sp>
      <p:pic>
        <p:nvPicPr>
          <p:cNvPr id="4" name="Content Placeholder 3" descr="AgileTestingQuadran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36570" y="1600200"/>
            <a:ext cx="5700972" cy="4525963"/>
          </a:xfrm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12160" y="6315596"/>
            <a:ext cx="3006105" cy="42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sv-SE" sz="1600" kern="0" dirty="0" smtClean="0">
                <a:latin typeface="Calibri" pitchFamily="34" charset="0"/>
                <a:cs typeface="+mn-cs"/>
              </a:rPr>
              <a:t>originating from Brian Marick</a:t>
            </a:r>
            <a:endParaRPr lang="sv-SE" sz="1600" kern="0" dirty="0">
              <a:latin typeface="Calibri" pitchFamily="34" charset="0"/>
              <a:cs typeface="+mn-cs"/>
            </a:endParaRPr>
          </a:p>
          <a:p>
            <a:pPr marL="342900" indent="-342900" algn="r">
              <a:spcBef>
                <a:spcPct val="20000"/>
              </a:spcBef>
              <a:buFontTx/>
              <a:buChar char="•"/>
              <a:defRPr/>
            </a:pPr>
            <a:endParaRPr lang="sv-SE" sz="2400" kern="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Agile Testing Quadrant</a:t>
            </a:r>
            <a:endParaRPr lang="en-US" sz="5400" dirty="0" smtClean="0">
              <a:latin typeface="Calibri" pitchFamily="34" charset="0"/>
            </a:endParaRPr>
          </a:p>
        </p:txBody>
      </p:sp>
      <p:pic>
        <p:nvPicPr>
          <p:cNvPr id="4" name="Content Placeholder 3" descr="AgileTestingQuadrant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536570" y="1600200"/>
            <a:ext cx="5700972" cy="4525963"/>
          </a:xfrm>
        </p:spPr>
      </p:pic>
      <p:sp>
        <p:nvSpPr>
          <p:cNvPr id="5" name="Oval 4"/>
          <p:cNvSpPr/>
          <p:nvPr/>
        </p:nvSpPr>
        <p:spPr>
          <a:xfrm>
            <a:off x="2915816" y="1196752"/>
            <a:ext cx="3888432" cy="3600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12160" y="6315596"/>
            <a:ext cx="3006105" cy="42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sv-SE" sz="1600" kern="0" dirty="0" smtClean="0">
                <a:latin typeface="Calibri" pitchFamily="34" charset="0"/>
                <a:cs typeface="+mn-cs"/>
              </a:rPr>
              <a:t>originating from Brian Marick</a:t>
            </a:r>
            <a:endParaRPr lang="sv-SE" sz="1600" kern="0" dirty="0">
              <a:latin typeface="Calibri" pitchFamily="34" charset="0"/>
              <a:cs typeface="+mn-cs"/>
            </a:endParaRPr>
          </a:p>
          <a:p>
            <a:pPr marL="342900" indent="-342900" algn="r">
              <a:spcBef>
                <a:spcPct val="20000"/>
              </a:spcBef>
              <a:buFontTx/>
              <a:buChar char="•"/>
              <a:defRPr/>
            </a:pPr>
            <a:endParaRPr lang="sv-SE" sz="2400" kern="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Automated vs. Manual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some should be automated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some should be tested subjectively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many should be tested with both approaches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complementary, not antagonistic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Who?  What?  When?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It depends...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5400" dirty="0" smtClean="0">
                <a:latin typeface="Calibri" pitchFamily="34" charset="0"/>
              </a:rPr>
              <a:t>Creativity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652963"/>
            <a:ext cx="7127875" cy="1871662"/>
          </a:xfrm>
        </p:spPr>
        <p:txBody>
          <a:bodyPr/>
          <a:lstStyle/>
          <a:p>
            <a:pPr eaLnBrk="1" hangingPunct="1">
              <a:buNone/>
            </a:pPr>
            <a:r>
              <a:rPr lang="en-GB" dirty="0" smtClean="0">
                <a:latin typeface="Calibri" pitchFamily="34" charset="0"/>
              </a:rPr>
              <a:t>   where would you like to have an extra pair of eyes?</a:t>
            </a:r>
            <a:r>
              <a:rPr lang="en-US" dirty="0" smtClean="0">
                <a:latin typeface="Calibri" pitchFamily="34" charset="0"/>
              </a:rPr>
              <a:t> </a:t>
            </a:r>
          </a:p>
          <a:p>
            <a:pPr eaLnBrk="1" hangingPunct="1"/>
            <a:endParaRPr lang="sv-SE" dirty="0" smtClean="0">
              <a:latin typeface="Calibri" pitchFamily="34" charset="0"/>
            </a:endParaRPr>
          </a:p>
        </p:txBody>
      </p:sp>
      <p:pic>
        <p:nvPicPr>
          <p:cNvPr id="6148" name="Picture 5" descr="TheTestEy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2024063"/>
            <a:ext cx="1873250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5400" dirty="0" smtClean="0">
                <a:latin typeface="Calibri" pitchFamily="34" charset="0"/>
              </a:rPr>
              <a:t>Creativity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4652963"/>
            <a:ext cx="7127875" cy="1871662"/>
          </a:xfrm>
        </p:spPr>
        <p:txBody>
          <a:bodyPr/>
          <a:lstStyle/>
          <a:p>
            <a:pPr eaLnBrk="1" hangingPunct="1">
              <a:buNone/>
            </a:pPr>
            <a:r>
              <a:rPr lang="en-GB" dirty="0" smtClean="0">
                <a:latin typeface="Calibri" pitchFamily="34" charset="0"/>
              </a:rPr>
              <a:t>   where should a tester like to have an extra pair of eyes?</a:t>
            </a:r>
            <a:r>
              <a:rPr lang="en-US" dirty="0" smtClean="0">
                <a:latin typeface="Calibri" pitchFamily="34" charset="0"/>
              </a:rPr>
              <a:t> </a:t>
            </a:r>
          </a:p>
          <a:p>
            <a:pPr eaLnBrk="1" hangingPunct="1"/>
            <a:endParaRPr lang="sv-SE" dirty="0" smtClean="0">
              <a:latin typeface="Calibri" pitchFamily="34" charset="0"/>
            </a:endParaRPr>
          </a:p>
        </p:txBody>
      </p:sp>
      <p:pic>
        <p:nvPicPr>
          <p:cNvPr id="6148" name="Picture 5" descr="TheTestEy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2024063"/>
            <a:ext cx="1873250" cy="140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Closing Notes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system testing is more craft than engineering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software is made for humans, by humans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open your eyes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1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Questions ???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686175"/>
          </a:xfrm>
        </p:spPr>
        <p:txBody>
          <a:bodyPr/>
          <a:lstStyle/>
          <a:p>
            <a:pPr eaLnBrk="1" hangingPunct="1"/>
            <a:endParaRPr lang="sv-SE" dirty="0" smtClean="0">
              <a:latin typeface="Calibri" pitchFamily="34" charset="0"/>
            </a:endParaRPr>
          </a:p>
          <a:p>
            <a:pPr eaLnBrk="1" hangingPunct="1"/>
            <a:endParaRPr lang="sv-SE" dirty="0" smtClean="0">
              <a:latin typeface="Calibri" pitchFamily="34" charset="0"/>
            </a:endParaRPr>
          </a:p>
          <a:p>
            <a:pPr eaLnBrk="1" hangingPunct="1"/>
            <a:endParaRPr lang="sv-SE" dirty="0" smtClean="0">
              <a:latin typeface="Calibri" pitchFamily="34" charset="0"/>
            </a:endParaRPr>
          </a:p>
          <a:p>
            <a:pPr eaLnBrk="1" hangingPunct="1"/>
            <a:endParaRPr lang="sv-SE" sz="2400" dirty="0" smtClean="0">
              <a:latin typeface="Calibri" pitchFamily="34" charset="0"/>
            </a:endParaRPr>
          </a:p>
          <a:p>
            <a:pPr eaLnBrk="1" hangingPunct="1">
              <a:buNone/>
            </a:pPr>
            <a:endParaRPr lang="sv-SE" sz="2400" dirty="0" smtClean="0">
              <a:latin typeface="Calibri" pitchFamily="34" charset="0"/>
            </a:endParaRPr>
          </a:p>
          <a:p>
            <a:pPr eaLnBrk="1" hangingPunct="1">
              <a:buNone/>
            </a:pPr>
            <a:endParaRPr lang="sv-SE" sz="2400" dirty="0" smtClean="0">
              <a:latin typeface="Calibri" pitchFamily="34" charset="0"/>
            </a:endParaRPr>
          </a:p>
          <a:p>
            <a:pPr eaLnBrk="1" hangingPunct="1">
              <a:buNone/>
            </a:pPr>
            <a:r>
              <a:rPr lang="sv-SE" sz="2400" dirty="0" smtClean="0">
                <a:latin typeface="Calibri" pitchFamily="34" charset="0"/>
              </a:rPr>
              <a:t>background image: Miska Knapek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572000" y="5572125"/>
            <a:ext cx="40862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sv-SE" sz="2400" kern="0" dirty="0">
                <a:latin typeface="Calibri" pitchFamily="34" charset="0"/>
                <a:cs typeface="+mn-cs"/>
              </a:rPr>
              <a:t>redgren@tibco.com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85775" y="5589588"/>
            <a:ext cx="4086225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sv-SE" sz="2400" kern="0" dirty="0">
                <a:latin typeface="Calibri" pitchFamily="34" charset="0"/>
                <a:cs typeface="+mn-cs"/>
              </a:rPr>
              <a:t>www.thetesteye.com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sv-SE" sz="2400" kern="0" dirty="0">
              <a:latin typeface="Calibri" pitchFamily="34" charset="0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5400" dirty="0" smtClean="0">
                <a:latin typeface="Calibri" pitchFamily="34" charset="0"/>
              </a:rPr>
              <a:t>The Test Eye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3140968"/>
            <a:ext cx="8218487" cy="3096344"/>
          </a:xfrm>
        </p:spPr>
        <p:txBody>
          <a:bodyPr/>
          <a:lstStyle/>
          <a:p>
            <a:pPr lvl="1" eaLnBrk="1" hangingPunct="1"/>
            <a:r>
              <a:rPr lang="sv-SE" dirty="0" smtClean="0">
                <a:latin typeface="Calibri" pitchFamily="34" charset="0"/>
              </a:rPr>
              <a:t>want to see problems</a:t>
            </a:r>
          </a:p>
          <a:p>
            <a:pPr lvl="1" eaLnBrk="1" hangingPunct="1"/>
            <a:r>
              <a:rPr lang="sv-SE" dirty="0" smtClean="0">
                <a:latin typeface="Calibri" pitchFamily="34" charset="0"/>
              </a:rPr>
              <a:t>see a lot of things</a:t>
            </a:r>
          </a:p>
          <a:p>
            <a:pPr lvl="1" eaLnBrk="1" hangingPunct="1"/>
            <a:r>
              <a:rPr lang="sv-SE" dirty="0" smtClean="0">
                <a:latin typeface="Calibri" pitchFamily="34" charset="0"/>
              </a:rPr>
              <a:t>look at many places</a:t>
            </a:r>
          </a:p>
          <a:p>
            <a:pPr lvl="1" eaLnBrk="1" hangingPunct="1"/>
            <a:r>
              <a:rPr lang="en-US" dirty="0" smtClean="0">
                <a:latin typeface="Calibri" pitchFamily="34" charset="0"/>
              </a:rPr>
              <a:t>look often</a:t>
            </a:r>
          </a:p>
          <a:p>
            <a:pPr lvl="1" eaLnBrk="1" hangingPunct="1"/>
            <a:r>
              <a:rPr lang="en-US" dirty="0" smtClean="0">
                <a:latin typeface="Calibri" pitchFamily="34" charset="0"/>
              </a:rPr>
              <a:t>focus on what’s important</a:t>
            </a:r>
          </a:p>
          <a:p>
            <a:pPr lvl="1" eaLnBrk="1" hangingPunct="1"/>
            <a:r>
              <a:rPr lang="en-US" dirty="0" smtClean="0">
                <a:latin typeface="Calibri" pitchFamily="34" charset="0"/>
              </a:rPr>
              <a:t>look for others</a:t>
            </a:r>
          </a:p>
        </p:txBody>
      </p:sp>
      <p:pic>
        <p:nvPicPr>
          <p:cNvPr id="3076" name="Picture 4" descr="TheTestEy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75" y="1773238"/>
            <a:ext cx="10096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Want to See Problems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motivation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we want working software, but...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Calibri" pitchFamily="34" charset="0"/>
              </a:rPr>
              <a:t>…enjoy finding problems before customers</a:t>
            </a:r>
            <a:endParaRPr lang="en-GB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See a Lot of Things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ready for the unexpected (serendipity)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prepare environment (Error-Prone Machine)</a:t>
            </a:r>
          </a:p>
          <a:p>
            <a:pPr eaLnBrk="1" hangingPunct="1">
              <a:buFontTx/>
              <a:buNone/>
            </a:pPr>
            <a:endParaRPr lang="en-US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Calibri" pitchFamily="34" charset="0"/>
              </a:rPr>
              <a:t>see more than bugs (low-hanging fruit)</a:t>
            </a:r>
          </a:p>
          <a:p>
            <a:pPr eaLnBrk="1" hangingPunct="1">
              <a:buFontTx/>
              <a:buNone/>
            </a:pPr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1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Look at Many Places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47248" cy="470912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Screen, files, logs, docs, temp files, marketing...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Calibri" pitchFamily="34" charset="0"/>
              </a:rPr>
              <a:t>Look at more sources than specifications</a:t>
            </a:r>
          </a:p>
          <a:p>
            <a:pPr eaLnBrk="1" hangingPunct="1">
              <a:buNone/>
            </a:pPr>
            <a:r>
              <a:rPr lang="en-US" sz="2400" dirty="0" smtClean="0">
                <a:latin typeface="Calibri" pitchFamily="34" charset="0"/>
              </a:rPr>
              <a:t>	- business usage</a:t>
            </a:r>
          </a:p>
          <a:p>
            <a:pPr eaLnBrk="1" hangingPunct="1">
              <a:buNone/>
            </a:pPr>
            <a:r>
              <a:rPr lang="en-US" sz="2400" dirty="0" smtClean="0">
                <a:latin typeface="Calibri" pitchFamily="34" charset="0"/>
              </a:rPr>
              <a:t>	- technology</a:t>
            </a:r>
          </a:p>
          <a:p>
            <a:pPr eaLnBrk="1" hangingPunct="1">
              <a:buNone/>
            </a:pPr>
            <a:r>
              <a:rPr lang="en-US" sz="2400" dirty="0" smtClean="0">
                <a:latin typeface="Calibri" pitchFamily="34" charset="0"/>
              </a:rPr>
              <a:t>	- environments</a:t>
            </a:r>
          </a:p>
          <a:p>
            <a:pPr eaLnBrk="1" hangingPunct="1">
              <a:buNone/>
            </a:pPr>
            <a:r>
              <a:rPr lang="en-US" sz="2400" dirty="0" smtClean="0">
                <a:latin typeface="Calibri" pitchFamily="34" charset="0"/>
              </a:rPr>
              <a:t>	- taxonomies</a:t>
            </a:r>
          </a:p>
          <a:p>
            <a:pPr eaLnBrk="1" hangingPunct="1">
              <a:buNone/>
            </a:pPr>
            <a:r>
              <a:rPr lang="en-US" sz="2400" dirty="0" smtClean="0">
                <a:latin typeface="Calibri" pitchFamily="34" charset="0"/>
              </a:rPr>
              <a:t>	- bug history/support incidents</a:t>
            </a:r>
          </a:p>
          <a:p>
            <a:pPr eaLnBrk="1" hangingPunct="1">
              <a:buNone/>
            </a:pPr>
            <a:r>
              <a:rPr lang="en-US" sz="2400" dirty="0" smtClean="0">
                <a:latin typeface="Calibri" pitchFamily="34" charset="0"/>
              </a:rPr>
              <a:t>	- standards</a:t>
            </a:r>
          </a:p>
          <a:p>
            <a:pPr eaLnBrk="1" hangingPunct="1">
              <a:buNone/>
            </a:pPr>
            <a:r>
              <a:rPr lang="en-US" sz="2400" dirty="0" smtClean="0">
                <a:latin typeface="Calibri" pitchFamily="34" charset="0"/>
              </a:rPr>
              <a:t>	- test analysis heuristics</a:t>
            </a:r>
          </a:p>
          <a:p>
            <a:pPr eaLnBrk="1" hangingPunct="1">
              <a:buNone/>
            </a:pPr>
            <a:r>
              <a:rPr lang="en-US" sz="2400" dirty="0" smtClean="0">
                <a:latin typeface="Calibri" pitchFamily="34" charset="0"/>
              </a:rPr>
              <a:t>	- quality 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Ongoing Test Ideas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 eaLnBrk="1" hangingPunct="1">
              <a:buNone/>
            </a:pPr>
            <a:r>
              <a:rPr lang="en-GB" dirty="0" smtClean="0">
                <a:latin typeface="Calibri" pitchFamily="34" charset="0"/>
              </a:rPr>
              <a:t>can evaluate Capability, Reliability, Usability, Charisma, Security, Performance, </a:t>
            </a:r>
            <a:r>
              <a:rPr lang="en-GB" dirty="0" err="1" smtClean="0">
                <a:latin typeface="Calibri" pitchFamily="34" charset="0"/>
              </a:rPr>
              <a:t>Installability</a:t>
            </a:r>
            <a:r>
              <a:rPr lang="en-GB" dirty="0" smtClean="0">
                <a:latin typeface="Calibri" pitchFamily="34" charset="0"/>
              </a:rPr>
              <a:t>, Compatibility et.al.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in the back of your head</a:t>
            </a: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executed for free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reveals more information the more you test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699792" y="6453336"/>
            <a:ext cx="6390481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r>
              <a:rPr lang="sv-SE" sz="1200" dirty="0" smtClean="0"/>
              <a:t>http://thetesteye.com/posters/TheTestEye_SoftwareQualityCharacteristics.pdf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Look Often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practice and learn in your optimal way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think, read, discuss, repeat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US" i="1" dirty="0" smtClean="0">
                <a:latin typeface="Calibri" pitchFamily="34" charset="0"/>
              </a:rPr>
              <a:t>all days are testing days</a:t>
            </a:r>
            <a:endParaRPr lang="en-GB" i="1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sv-SE" sz="5400" dirty="0" smtClean="0">
                <a:latin typeface="Calibri" pitchFamily="34" charset="0"/>
              </a:rPr>
              <a:t>Focus on What’s Important</a:t>
            </a:r>
            <a:endParaRPr lang="en-US" sz="5400" dirty="0" smtClean="0">
              <a:latin typeface="Calibri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859713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the most difficult thing...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requirements and knowledge about usage helps...</a:t>
            </a:r>
          </a:p>
          <a:p>
            <a:pPr eaLnBrk="1" hangingPunct="1">
              <a:buNone/>
            </a:pPr>
            <a:r>
              <a:rPr lang="en-US" dirty="0" smtClean="0">
                <a:latin typeface="Calibri" pitchFamily="34" charset="0"/>
              </a:rPr>
              <a:t>curiosity, collaboration, and active learning of diverse areas</a:t>
            </a:r>
            <a:r>
              <a:rPr lang="en-GB" dirty="0" smtClean="0">
                <a:latin typeface="Calibri" pitchFamily="34" charset="0"/>
              </a:rPr>
              <a:t> helps...</a:t>
            </a:r>
          </a:p>
          <a:p>
            <a:pPr eaLnBrk="1" hangingPunct="1">
              <a:buFontTx/>
              <a:buNone/>
            </a:pPr>
            <a:endParaRPr lang="en-GB" dirty="0" smtClean="0">
              <a:latin typeface="Calibri" pitchFamily="34" charset="0"/>
            </a:endParaRPr>
          </a:p>
          <a:p>
            <a:pPr eaLnBrk="1" hangingPunct="1">
              <a:buFontTx/>
              <a:buNone/>
            </a:pPr>
            <a:r>
              <a:rPr lang="en-GB" dirty="0" smtClean="0">
                <a:latin typeface="Calibri" pitchFamily="34" charset="0"/>
              </a:rPr>
              <a:t>...a skill that evolves over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SE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577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800" smtClean="0"/>
          </a:p>
        </p:txBody>
      </p:sp>
      <p:pic>
        <p:nvPicPr>
          <p:cNvPr id="5" name="Picture 4" descr="software_potato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2786" y="-424949"/>
            <a:ext cx="9213298" cy="75263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11111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D0D0D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11111"/>
        </a:dk1>
        <a:lt1>
          <a:srgbClr val="ECFFEB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4FFF3"/>
        </a:accent3>
        <a:accent4>
          <a:srgbClr val="0D0D0D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8373</TotalTime>
  <Words>1549</Words>
  <Application>Microsoft Office PowerPoint</Application>
  <PresentationFormat>On-screen Show (4:3)</PresentationFormat>
  <Paragraphs>209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The Eye of a Skilled Software Tester</vt:lpstr>
      <vt:lpstr>The Test Eye</vt:lpstr>
      <vt:lpstr>Want to See Problems</vt:lpstr>
      <vt:lpstr>See a Lot of Things</vt:lpstr>
      <vt:lpstr>Look at Many Places</vt:lpstr>
      <vt:lpstr>Ongoing Test Ideas</vt:lpstr>
      <vt:lpstr>Look Often</vt:lpstr>
      <vt:lpstr>Focus on What’s Important</vt:lpstr>
      <vt:lpstr>Slide 9</vt:lpstr>
      <vt:lpstr>The Eye for Others</vt:lpstr>
      <vt:lpstr>Agile Testing Quadrant</vt:lpstr>
      <vt:lpstr>Agile Testing Quadrant</vt:lpstr>
      <vt:lpstr>Automated vs. Manual</vt:lpstr>
      <vt:lpstr>Creativity</vt:lpstr>
      <vt:lpstr>Creativity</vt:lpstr>
      <vt:lpstr>Closing Notes</vt:lpstr>
      <vt:lpstr>Questions ???</vt:lpstr>
    </vt:vector>
  </TitlesOfParts>
  <Company>Spotfire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Testing Creativity Grows</dc:title>
  <dc:creator>Rikard Edgren</dc:creator>
  <cp:lastModifiedBy>Rikard Edgren</cp:lastModifiedBy>
  <cp:revision>340</cp:revision>
  <dcterms:created xsi:type="dcterms:W3CDTF">2007-08-02T11:12:27Z</dcterms:created>
  <dcterms:modified xsi:type="dcterms:W3CDTF">2011-04-05T13:41:14Z</dcterms:modified>
</cp:coreProperties>
</file>