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449" r:id="rId6"/>
    <p:sldId id="786" r:id="rId7"/>
    <p:sldId id="500" r:id="rId8"/>
    <p:sldId id="787" r:id="rId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nsson Evelina" initials="SE" lastIdx="13" clrIdx="0">
    <p:extLst>
      <p:ext uri="{19B8F6BF-5375-455C-9EA6-DF929625EA0E}">
        <p15:presenceInfo xmlns:p15="http://schemas.microsoft.com/office/powerpoint/2012/main" userId="S::evelina.svensson@nordicmedtest.se::e6956e82-c91c-442a-a5a5-f48203585a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71613" autoAdjust="0"/>
  </p:normalViewPr>
  <p:slideViewPr>
    <p:cSldViewPr snapToGrid="0">
      <p:cViewPr varScale="1">
        <p:scale>
          <a:sx n="60" d="100"/>
          <a:sy n="60" d="100"/>
        </p:scale>
        <p:origin x="67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23FC8-EF2F-4BFD-AE17-F356AEAF349C}" type="datetimeFigureOut">
              <a:rPr lang="sv-SE" smtClean="0"/>
              <a:t>2022-09-20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F4E41-D90D-461F-A43D-04AFC6607F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770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Hi. I </a:t>
            </a:r>
            <a:r>
              <a:rPr lang="sv-SE" dirty="0" err="1"/>
              <a:t>am</a:t>
            </a:r>
            <a:r>
              <a:rPr lang="sv-SE" dirty="0"/>
              <a:t> Rikard, a software tester from Sweden, </a:t>
            </a:r>
            <a:r>
              <a:rPr lang="sv-SE" dirty="0" err="1"/>
              <a:t>working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national </a:t>
            </a:r>
            <a:r>
              <a:rPr lang="sv-SE" dirty="0" err="1"/>
              <a:t>infrastructure</a:t>
            </a:r>
            <a:r>
              <a:rPr lang="sv-SE" dirty="0"/>
              <a:t> for information </a:t>
            </a:r>
            <a:r>
              <a:rPr lang="sv-SE" dirty="0" err="1"/>
              <a:t>communication</a:t>
            </a:r>
            <a:r>
              <a:rPr lang="sv-SE" dirty="0"/>
              <a:t> in </a:t>
            </a:r>
            <a:r>
              <a:rPr lang="sv-SE" dirty="0" err="1"/>
              <a:t>health</a:t>
            </a:r>
            <a:r>
              <a:rPr lang="sv-SE" dirty="0"/>
              <a:t> </a:t>
            </a:r>
            <a:r>
              <a:rPr lang="sv-SE" dirty="0" err="1"/>
              <a:t>care</a:t>
            </a:r>
            <a:r>
              <a:rPr lang="sv-SE" dirty="0"/>
              <a:t>.</a:t>
            </a:r>
          </a:p>
          <a:p>
            <a:r>
              <a:rPr lang="sv-SE" dirty="0"/>
              <a:t>I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doing</a:t>
            </a:r>
            <a:r>
              <a:rPr lang="sv-SE" dirty="0"/>
              <a:t> </a:t>
            </a:r>
            <a:r>
              <a:rPr lang="sv-SE" dirty="0" err="1"/>
              <a:t>testing</a:t>
            </a:r>
            <a:r>
              <a:rPr lang="sv-SE" dirty="0"/>
              <a:t> for 24 </a:t>
            </a:r>
            <a:r>
              <a:rPr lang="sv-SE" dirty="0" err="1"/>
              <a:t>years</a:t>
            </a:r>
            <a:r>
              <a:rPr lang="sv-SE" dirty="0"/>
              <a:t> </a:t>
            </a:r>
            <a:r>
              <a:rPr lang="sv-SE" dirty="0" err="1"/>
              <a:t>now</a:t>
            </a:r>
            <a:r>
              <a:rPr lang="sv-SE" dirty="0"/>
              <a:t>, and I still love it. I </a:t>
            </a:r>
            <a:r>
              <a:rPr lang="sv-SE" dirty="0" err="1"/>
              <a:t>enjoy</a:t>
            </a:r>
            <a:r>
              <a:rPr lang="sv-SE" dirty="0"/>
              <a:t> the combination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understanding</a:t>
            </a:r>
            <a:r>
              <a:rPr lang="sv-SE" dirty="0"/>
              <a:t> the </a:t>
            </a:r>
            <a:r>
              <a:rPr lang="sv-SE" dirty="0" err="1"/>
              <a:t>whole</a:t>
            </a:r>
            <a:r>
              <a:rPr lang="sv-SE" dirty="0"/>
              <a:t> </a:t>
            </a:r>
            <a:r>
              <a:rPr lang="sv-SE" dirty="0" err="1"/>
              <a:t>picture</a:t>
            </a:r>
            <a:r>
              <a:rPr lang="sv-SE" dirty="0"/>
              <a:t> and </a:t>
            </a:r>
            <a:r>
              <a:rPr lang="sv-SE" dirty="0" err="1"/>
              <a:t>digging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</a:t>
            </a:r>
            <a:r>
              <a:rPr lang="sv-SE" dirty="0" err="1"/>
              <a:t>details</a:t>
            </a:r>
            <a:r>
              <a:rPr lang="sv-SE" dirty="0"/>
              <a:t>, and </a:t>
            </a:r>
            <a:r>
              <a:rPr lang="sv-SE" dirty="0" err="1"/>
              <a:t>also</a:t>
            </a:r>
            <a:r>
              <a:rPr lang="sv-SE" dirty="0"/>
              <a:t> the </a:t>
            </a:r>
            <a:r>
              <a:rPr lang="sv-SE" dirty="0" err="1"/>
              <a:t>dynamics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the </a:t>
            </a:r>
            <a:r>
              <a:rPr lang="sv-SE" dirty="0" err="1"/>
              <a:t>technical</a:t>
            </a:r>
            <a:r>
              <a:rPr lang="sv-SE" dirty="0"/>
              <a:t> </a:t>
            </a:r>
            <a:r>
              <a:rPr lang="sv-SE" dirty="0" err="1"/>
              <a:t>side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computers</a:t>
            </a:r>
            <a:r>
              <a:rPr lang="sv-SE" dirty="0"/>
              <a:t>, and the humanistic </a:t>
            </a:r>
            <a:r>
              <a:rPr lang="sv-SE" dirty="0" err="1"/>
              <a:t>side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creating</a:t>
            </a:r>
            <a:r>
              <a:rPr lang="sv-SE" dirty="0"/>
              <a:t> software for </a:t>
            </a:r>
            <a:r>
              <a:rPr lang="sv-SE" dirty="0" err="1"/>
              <a:t>people</a:t>
            </a:r>
            <a:r>
              <a:rPr lang="sv-SE" dirty="0"/>
              <a:t>.</a:t>
            </a:r>
          </a:p>
          <a:p>
            <a:r>
              <a:rPr lang="sv-SE" dirty="0"/>
              <a:t>And I </a:t>
            </a:r>
            <a:r>
              <a:rPr lang="sv-SE" dirty="0" err="1"/>
              <a:t>know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testing</a:t>
            </a:r>
            <a:r>
              <a:rPr lang="sv-SE" dirty="0"/>
              <a:t> is </a:t>
            </a:r>
            <a:r>
              <a:rPr lang="sv-SE" dirty="0" err="1"/>
              <a:t>needed</a:t>
            </a:r>
            <a:r>
              <a:rPr lang="sv-SE" dirty="0"/>
              <a:t>.</a:t>
            </a:r>
          </a:p>
          <a:p>
            <a:r>
              <a:rPr lang="sv-SE" dirty="0" err="1"/>
              <a:t>Today</a:t>
            </a:r>
            <a:r>
              <a:rPr lang="sv-SE" dirty="0"/>
              <a:t> I </a:t>
            </a:r>
            <a:r>
              <a:rPr lang="sv-SE" dirty="0" err="1"/>
              <a:t>want</a:t>
            </a:r>
            <a:r>
              <a:rPr lang="sv-SE" dirty="0"/>
              <a:t> to </a:t>
            </a:r>
            <a:r>
              <a:rPr lang="sv-SE" dirty="0" err="1"/>
              <a:t>share</a:t>
            </a:r>
            <a:r>
              <a:rPr lang="sv-SE" dirty="0"/>
              <a:t> a </a:t>
            </a:r>
            <a:r>
              <a:rPr lang="sv-SE" dirty="0" err="1"/>
              <a:t>model</a:t>
            </a:r>
            <a:r>
              <a:rPr lang="sv-SE" dirty="0"/>
              <a:t> I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for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years</a:t>
            </a:r>
            <a:r>
              <a:rPr lang="sv-SE" dirty="0"/>
              <a:t>, and I </a:t>
            </a:r>
            <a:r>
              <a:rPr lang="sv-SE" dirty="0" err="1"/>
              <a:t>hope</a:t>
            </a:r>
            <a:r>
              <a:rPr lang="sv-SE" dirty="0"/>
              <a:t> it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interesting</a:t>
            </a:r>
            <a:r>
              <a:rPr lang="sv-SE" dirty="0"/>
              <a:t> for </a:t>
            </a:r>
            <a:r>
              <a:rPr lang="sv-SE" dirty="0" err="1"/>
              <a:t>you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F4E41-D90D-461F-A43D-04AFC6607F8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918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45C8E-93B9-4A2C-A39F-C407CE17CE8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is 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basic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model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square</a:t>
            </a:r>
            <a:r>
              <a:rPr lang="sv-SE" sz="1000" dirty="0">
                <a:latin typeface="Calibri" pitchFamily="34" charset="0"/>
                <a:cs typeface="Arial" charset="0"/>
              </a:rPr>
              <a:t> in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middle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symbolizes</a:t>
            </a:r>
            <a:r>
              <a:rPr lang="sv-SE" sz="1000" dirty="0">
                <a:latin typeface="Calibri" pitchFamily="34" charset="0"/>
                <a:cs typeface="Arial" charset="0"/>
              </a:rPr>
              <a:t> the features and bugs you will find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with</a:t>
            </a:r>
            <a:r>
              <a:rPr lang="sv-SE" sz="1000" dirty="0">
                <a:latin typeface="Calibri" pitchFamily="34" charset="0"/>
                <a:cs typeface="Arial" charset="0"/>
              </a:rPr>
              <a:t> tests </a:t>
            </a:r>
            <a:r>
              <a:rPr lang="sv-SE" sz="1000" dirty="0" err="1">
                <a:latin typeface="Calibri" pitchFamily="34" charset="0"/>
                <a:cs typeface="Arial" charset="0"/>
              </a:rPr>
              <a:t>stemming</a:t>
            </a:r>
            <a:r>
              <a:rPr lang="sv-SE" sz="1000" dirty="0">
                <a:latin typeface="Calibri" pitchFamily="34" charset="0"/>
                <a:cs typeface="Arial" charset="0"/>
              </a:rPr>
              <a:t> from </a:t>
            </a:r>
            <a:r>
              <a:rPr lang="sv-SE" sz="1000" dirty="0" err="1">
                <a:latin typeface="Calibri" pitchFamily="34" charset="0"/>
                <a:cs typeface="Arial" charset="0"/>
              </a:rPr>
              <a:t>requirements</a:t>
            </a:r>
            <a:r>
              <a:rPr lang="sv-SE" sz="1000" dirty="0">
                <a:latin typeface="Calibri" pitchFamily="34" charset="0"/>
                <a:cs typeface="Arial" charset="0"/>
              </a:rPr>
              <a:t>.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is the stuff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knew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early</a:t>
            </a:r>
            <a:r>
              <a:rPr lang="sv-SE" sz="1000" dirty="0">
                <a:latin typeface="Calibri" pitchFamily="34" charset="0"/>
                <a:cs typeface="Arial" charset="0"/>
              </a:rPr>
              <a:t> on, </a:t>
            </a:r>
            <a:r>
              <a:rPr lang="sv-SE" sz="1000" dirty="0" err="1">
                <a:latin typeface="Calibri" pitchFamily="34" charset="0"/>
                <a:cs typeface="Arial" charset="0"/>
              </a:rPr>
              <a:t>which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dirty="0">
                <a:latin typeface="Calibri" pitchFamily="34" charset="0"/>
                <a:cs typeface="Arial" charset="0"/>
              </a:rPr>
              <a:t> be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very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good</a:t>
            </a:r>
            <a:r>
              <a:rPr lang="sv-SE" sz="1000" dirty="0">
                <a:latin typeface="Calibri" pitchFamily="34" charset="0"/>
                <a:cs typeface="Arial" charset="0"/>
              </a:rPr>
              <a:t> start,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not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something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complete</a:t>
            </a:r>
            <a:r>
              <a:rPr lang="sv-SE" sz="1000" dirty="0">
                <a:latin typeface="Calibri" pitchFamily="34" charset="0"/>
                <a:cs typeface="Arial" charset="0"/>
              </a:rPr>
              <a:t>. It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happens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testing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only</a:t>
            </a:r>
            <a:r>
              <a:rPr lang="sv-SE" sz="1000" dirty="0">
                <a:latin typeface="Calibri" pitchFamily="34" charset="0"/>
                <a:cs typeface="Arial" charset="0"/>
              </a:rPr>
              <a:t> inside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box.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might</a:t>
            </a:r>
            <a:r>
              <a:rPr lang="sv-SE" sz="1000" dirty="0">
                <a:latin typeface="Calibri" pitchFamily="34" charset="0"/>
                <a:cs typeface="Arial" charset="0"/>
              </a:rPr>
              <a:t> be OK in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circumstances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quite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often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dirty="0">
                <a:latin typeface="Calibri" pitchFamily="34" charset="0"/>
                <a:cs typeface="Arial" charset="0"/>
              </a:rPr>
              <a:t> miss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blue</a:t>
            </a:r>
            <a:r>
              <a:rPr lang="sv-SE" sz="1000" dirty="0">
                <a:latin typeface="Calibri" pitchFamily="34" charset="0"/>
                <a:cs typeface="Arial" charset="0"/>
              </a:rPr>
              <a:t> area,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big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one</a:t>
            </a:r>
            <a:r>
              <a:rPr lang="sv-SE" sz="1000" dirty="0">
                <a:latin typeface="Calibri" pitchFamily="34" charset="0"/>
                <a:cs typeface="Arial" charset="0"/>
              </a:rPr>
              <a:t>, is every possible usage, including things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never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happen</a:t>
            </a:r>
            <a:r>
              <a:rPr lang="sv-SE" sz="1000" dirty="0">
                <a:latin typeface="Calibri" pitchFamily="34" charset="0"/>
                <a:cs typeface="Arial" charset="0"/>
              </a:rPr>
              <a:t>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maybe</a:t>
            </a:r>
            <a:r>
              <a:rPr lang="sv-SE" sz="1000" dirty="0">
                <a:latin typeface="Calibri" pitchFamily="34" charset="0"/>
                <a:cs typeface="Arial" charset="0"/>
              </a:rPr>
              <a:t> no customers would consider a problem in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area.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is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huge</a:t>
            </a:r>
            <a:r>
              <a:rPr lang="sv-SE" sz="1000" dirty="0">
                <a:latin typeface="Calibri" pitchFamily="34" charset="0"/>
                <a:cs typeface="Arial" charset="0"/>
              </a:rPr>
              <a:t> area,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almost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infinite</a:t>
            </a:r>
            <a:r>
              <a:rPr lang="sv-SE" sz="1000" dirty="0">
                <a:latin typeface="Calibri" pitchFamily="34" charset="0"/>
                <a:cs typeface="Arial" charset="0"/>
              </a:rPr>
              <a:t>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could</a:t>
            </a:r>
            <a:r>
              <a:rPr lang="sv-SE" sz="1000" dirty="0">
                <a:latin typeface="Calibri" pitchFamily="34" charset="0"/>
                <a:cs typeface="Arial" charset="0"/>
              </a:rPr>
              <a:t> never test all </a:t>
            </a:r>
            <a:r>
              <a:rPr lang="sv-SE" sz="100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, never.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lucky</a:t>
            </a:r>
            <a:r>
              <a:rPr lang="sv-SE" sz="1000" dirty="0">
                <a:latin typeface="Calibri" pitchFamily="34" charset="0"/>
                <a:cs typeface="Arial" charset="0"/>
              </a:rPr>
              <a:t>!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brown</a:t>
            </a:r>
            <a:r>
              <a:rPr lang="sv-SE" sz="1000" dirty="0">
                <a:latin typeface="Calibri" pitchFamily="34" charset="0"/>
                <a:cs typeface="Arial" charset="0"/>
              </a:rPr>
              <a:t> area is what is important, there lies those problems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want to find and fix </a:t>
            </a:r>
            <a:r>
              <a:rPr lang="sv-SE" sz="1000" dirty="0" err="1">
                <a:latin typeface="Calibri" pitchFamily="34" charset="0"/>
                <a:cs typeface="Arial" charset="0"/>
              </a:rPr>
              <a:t>before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they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reach</a:t>
            </a:r>
            <a:r>
              <a:rPr lang="sv-SE" sz="1000" dirty="0">
                <a:latin typeface="Calibri" pitchFamily="34" charset="0"/>
                <a:cs typeface="Arial" charset="0"/>
              </a:rPr>
              <a:t> the end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users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That’s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where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want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testing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find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good</a:t>
            </a:r>
            <a:r>
              <a:rPr lang="sv-SE" sz="1000" dirty="0">
                <a:latin typeface="Calibri" pitchFamily="34" charset="0"/>
                <a:cs typeface="Arial" charset="0"/>
              </a:rPr>
              <a:t> and bad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discover</a:t>
            </a:r>
            <a:r>
              <a:rPr lang="sv-SE" sz="1000" dirty="0">
                <a:latin typeface="Calibri" pitchFamily="34" charset="0"/>
                <a:cs typeface="Arial" charset="0"/>
              </a:rPr>
              <a:t> new risks, so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know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dirty="0">
                <a:latin typeface="Calibri" pitchFamily="34" charset="0"/>
                <a:cs typeface="Arial" charset="0"/>
              </a:rPr>
              <a:t> the software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building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endParaRPr lang="sv-SE" sz="1000" dirty="0">
              <a:latin typeface="Calibri" pitchFamily="34" charset="0"/>
              <a:cs typeface="Arial" charset="0"/>
            </a:endParaRP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When</a:t>
            </a:r>
            <a:r>
              <a:rPr lang="sv-SE" sz="1000" dirty="0">
                <a:latin typeface="Calibri" pitchFamily="34" charset="0"/>
                <a:cs typeface="Arial" charset="0"/>
              </a:rPr>
              <a:t> I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first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drew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model</a:t>
            </a:r>
            <a:r>
              <a:rPr lang="sv-SE" sz="1000" dirty="0">
                <a:latin typeface="Calibri" pitchFamily="34" charset="0"/>
                <a:cs typeface="Arial" charset="0"/>
              </a:rPr>
              <a:t>  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colleague</a:t>
            </a:r>
            <a:r>
              <a:rPr lang="sv-SE" sz="1000" dirty="0">
                <a:latin typeface="Calibri" pitchFamily="34" charset="0"/>
                <a:cs typeface="Arial" charset="0"/>
              </a:rPr>
              <a:t> Pär </a:t>
            </a:r>
            <a:r>
              <a:rPr lang="sv-SE" sz="1000" dirty="0" err="1">
                <a:latin typeface="Calibri" pitchFamily="34" charset="0"/>
                <a:cs typeface="Arial" charset="0"/>
              </a:rPr>
              <a:t>said</a:t>
            </a:r>
            <a:r>
              <a:rPr lang="sv-SE" sz="1000" dirty="0">
                <a:latin typeface="Calibri" pitchFamily="34" charset="0"/>
                <a:cs typeface="Arial" charset="0"/>
              </a:rPr>
              <a:t> ”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Rikard, do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know</a:t>
            </a:r>
            <a:r>
              <a:rPr lang="sv-SE" sz="1000" dirty="0">
                <a:latin typeface="Calibri" pitchFamily="34" charset="0"/>
                <a:cs typeface="Arial" charset="0"/>
              </a:rPr>
              <a:t> it looks like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potato</a:t>
            </a:r>
            <a:r>
              <a:rPr lang="sv-SE" sz="1000" dirty="0">
                <a:latin typeface="Calibri" pitchFamily="34" charset="0"/>
                <a:cs typeface="Arial" charset="0"/>
              </a:rPr>
              <a:t>?”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I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could</a:t>
            </a:r>
            <a:r>
              <a:rPr lang="sv-SE" sz="1000" dirty="0">
                <a:latin typeface="Calibri" pitchFamily="34" charset="0"/>
                <a:cs typeface="Arial" charset="0"/>
              </a:rPr>
              <a:t> not </a:t>
            </a:r>
            <a:r>
              <a:rPr lang="sv-SE" sz="1000" dirty="0" err="1">
                <a:latin typeface="Calibri" pitchFamily="34" charset="0"/>
                <a:cs typeface="Arial" charset="0"/>
              </a:rPr>
              <a:t>disagree</a:t>
            </a:r>
            <a:r>
              <a:rPr lang="sv-SE" sz="1000" dirty="0">
                <a:latin typeface="Calibri" pitchFamily="34" charset="0"/>
                <a:cs typeface="Arial" charset="0"/>
              </a:rPr>
              <a:t>, so the software </a:t>
            </a:r>
            <a:r>
              <a:rPr lang="sv-SE" sz="1000" dirty="0" err="1">
                <a:latin typeface="Calibri" pitchFamily="34" charset="0"/>
                <a:cs typeface="Arial" charset="0"/>
              </a:rPr>
              <a:t>potato</a:t>
            </a:r>
            <a:r>
              <a:rPr lang="sv-SE" sz="1000" dirty="0">
                <a:latin typeface="Calibri" pitchFamily="34" charset="0"/>
                <a:cs typeface="Arial" charset="0"/>
              </a:rPr>
              <a:t> it is.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000" dirty="0">
                <a:latin typeface="Calibri" pitchFamily="34" charset="0"/>
                <a:cs typeface="Arial" charset="0"/>
              </a:rPr>
              <a:t>In 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world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en-US" sz="1000" dirty="0">
                <a:latin typeface="Calibri" pitchFamily="34" charset="0"/>
                <a:cs typeface="Arial" charset="0"/>
              </a:rPr>
              <a:t>skilled testing tries to examine this potato carefully, and we are aware that we know pretty little, but will learn more over time.</a:t>
            </a:r>
            <a:endParaRPr lang="sv-SE" sz="1000" dirty="0">
              <a:latin typeface="Calibri" pitchFamily="34" charset="0"/>
              <a:cs typeface="Arial" charset="0"/>
            </a:endParaRP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So 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first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message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today</a:t>
            </a:r>
            <a:r>
              <a:rPr lang="sv-SE" sz="1000" dirty="0">
                <a:latin typeface="Calibri" pitchFamily="34" charset="0"/>
                <a:cs typeface="Arial" charset="0"/>
              </a:rPr>
              <a:t> is ”</a:t>
            </a:r>
            <a:r>
              <a:rPr lang="sv-SE" sz="1000" dirty="0" err="1">
                <a:latin typeface="Calibri" pitchFamily="34" charset="0"/>
                <a:cs typeface="Arial" charset="0"/>
              </a:rPr>
              <a:t>there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always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not </a:t>
            </a:r>
            <a:r>
              <a:rPr lang="sv-SE" sz="1000" dirty="0" err="1">
                <a:latin typeface="Calibri" pitchFamily="34" charset="0"/>
                <a:cs typeface="Arial" charset="0"/>
              </a:rPr>
              <a:t>everything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81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45C8E-93B9-4A2C-A39F-C407CE17CE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In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next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picture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our</a:t>
            </a:r>
            <a:r>
              <a:rPr lang="sv-SE" sz="1000" dirty="0">
                <a:latin typeface="Calibri" pitchFamily="34" charset="0"/>
                <a:cs typeface="Arial" charset="0"/>
              </a:rPr>
              <a:t> test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coverage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after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testing</a:t>
            </a:r>
            <a:r>
              <a:rPr lang="sv-SE" sz="1000" dirty="0">
                <a:latin typeface="Calibri" pitchFamily="34" charset="0"/>
                <a:cs typeface="Arial" charset="0"/>
              </a:rPr>
              <a:t>.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areas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very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well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covered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little</a:t>
            </a:r>
            <a:r>
              <a:rPr lang="sv-SE" sz="1000" dirty="0">
                <a:latin typeface="Calibri" pitchFamily="34" charset="0"/>
                <a:cs typeface="Arial" charset="0"/>
              </a:rPr>
              <a:t>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not at all.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big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circle</a:t>
            </a:r>
            <a:r>
              <a:rPr lang="sv-SE" sz="1000" dirty="0">
                <a:latin typeface="Calibri" pitchFamily="34" charset="0"/>
                <a:cs typeface="Arial" charset="0"/>
              </a:rPr>
              <a:t> in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middle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could</a:t>
            </a:r>
            <a:r>
              <a:rPr lang="sv-SE" sz="1000" dirty="0">
                <a:latin typeface="Calibri" pitchFamily="34" charset="0"/>
                <a:cs typeface="Arial" charset="0"/>
              </a:rPr>
              <a:t> be </a:t>
            </a:r>
            <a:r>
              <a:rPr lang="sv-SE" sz="1000" dirty="0" err="1">
                <a:latin typeface="Calibri" pitchFamily="34" charset="0"/>
                <a:cs typeface="Arial" charset="0"/>
              </a:rPr>
              <a:t>really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well-engineered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unit</a:t>
            </a:r>
            <a:r>
              <a:rPr lang="sv-SE" sz="1000" dirty="0">
                <a:latin typeface="Calibri" pitchFamily="34" charset="0"/>
                <a:cs typeface="Arial" charset="0"/>
              </a:rPr>
              <a:t> and integration tests for business </a:t>
            </a:r>
            <a:r>
              <a:rPr lang="sv-SE" sz="1000" dirty="0" err="1">
                <a:latin typeface="Calibri" pitchFamily="34" charset="0"/>
                <a:cs typeface="Arial" charset="0"/>
              </a:rPr>
              <a:t>calculation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that’s</a:t>
            </a:r>
            <a:r>
              <a:rPr lang="sv-SE" sz="1000" dirty="0">
                <a:latin typeface="Calibri" pitchFamily="34" charset="0"/>
                <a:cs typeface="Arial" charset="0"/>
              </a:rPr>
              <a:t>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most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critical</a:t>
            </a:r>
            <a:r>
              <a:rPr lang="sv-SE" sz="1000" dirty="0">
                <a:latin typeface="Calibri" pitchFamily="34" charset="0"/>
                <a:cs typeface="Arial" charset="0"/>
              </a:rPr>
              <a:t> part.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thick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lines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automated</a:t>
            </a:r>
            <a:r>
              <a:rPr lang="sv-SE" sz="1000" dirty="0">
                <a:latin typeface="Calibri" pitchFamily="34" charset="0"/>
                <a:cs typeface="Arial" charset="0"/>
              </a:rPr>
              <a:t> GUI tests,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exploratory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testing</a:t>
            </a:r>
            <a:r>
              <a:rPr lang="sv-SE" sz="1000" dirty="0">
                <a:latin typeface="Calibri" pitchFamily="34" charset="0"/>
                <a:cs typeface="Arial" charset="0"/>
              </a:rPr>
              <a:t> is a bit </a:t>
            </a:r>
            <a:r>
              <a:rPr lang="sv-SE" sz="1000" dirty="0" err="1">
                <a:latin typeface="Calibri" pitchFamily="34" charset="0"/>
                <a:cs typeface="Arial" charset="0"/>
              </a:rPr>
              <a:t>here</a:t>
            </a:r>
            <a:r>
              <a:rPr lang="sv-SE" sz="1000" dirty="0">
                <a:latin typeface="Calibri" pitchFamily="34" charset="0"/>
                <a:cs typeface="Arial" charset="0"/>
              </a:rPr>
              <a:t> and a bit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there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Different tests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with</a:t>
            </a:r>
            <a:r>
              <a:rPr lang="sv-SE" sz="1000" dirty="0">
                <a:latin typeface="Calibri" pitchFamily="34" charset="0"/>
                <a:cs typeface="Arial" charset="0"/>
              </a:rPr>
              <a:t> different </a:t>
            </a:r>
            <a:r>
              <a:rPr lang="sv-SE" sz="1000" dirty="0" err="1">
                <a:latin typeface="Calibri" pitchFamily="34" charset="0"/>
                <a:cs typeface="Arial" charset="0"/>
              </a:rPr>
              <a:t>tools</a:t>
            </a:r>
            <a:r>
              <a:rPr lang="sv-SE" sz="1000" dirty="0">
                <a:latin typeface="Calibri" pitchFamily="34" charset="0"/>
                <a:cs typeface="Arial" charset="0"/>
              </a:rPr>
              <a:t>, and different testers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dirty="0">
                <a:latin typeface="Calibri" pitchFamily="34" charset="0"/>
                <a:cs typeface="Arial" charset="0"/>
              </a:rPr>
              <a:t> cover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their</a:t>
            </a:r>
            <a:r>
              <a:rPr lang="sv-SE" sz="1000" dirty="0">
                <a:latin typeface="Calibri" pitchFamily="34" charset="0"/>
                <a:cs typeface="Arial" charset="0"/>
              </a:rPr>
              <a:t> part </a:t>
            </a:r>
            <a:r>
              <a:rPr lang="sv-SE" sz="100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dirty="0">
                <a:latin typeface="Calibri" pitchFamily="34" charset="0"/>
                <a:cs typeface="Arial" charset="0"/>
              </a:rPr>
              <a:t> ”</a:t>
            </a:r>
            <a:r>
              <a:rPr lang="sv-SE" sz="1000" dirty="0" err="1">
                <a:latin typeface="Calibri" pitchFamily="34" charset="0"/>
                <a:cs typeface="Arial" charset="0"/>
              </a:rPr>
              <a:t>what’s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000" dirty="0" err="1"/>
              <a:t>There</a:t>
            </a:r>
            <a:r>
              <a:rPr lang="sv-SE" sz="1000" dirty="0"/>
              <a:t> </a:t>
            </a:r>
            <a:r>
              <a:rPr lang="sv-SE" sz="1000" dirty="0" err="1"/>
              <a:t>will</a:t>
            </a:r>
            <a:r>
              <a:rPr lang="sv-SE" sz="1000" dirty="0"/>
              <a:t> still be </a:t>
            </a:r>
            <a:r>
              <a:rPr lang="sv-SE" sz="1000" dirty="0" err="1"/>
              <a:t>holes</a:t>
            </a:r>
            <a:r>
              <a:rPr lang="sv-SE" sz="1000" dirty="0"/>
              <a:t>, </a:t>
            </a:r>
            <a:r>
              <a:rPr lang="sv-SE" sz="1000" dirty="0" err="1"/>
              <a:t>but</a:t>
            </a:r>
            <a:r>
              <a:rPr lang="sv-SE" sz="1000" dirty="0"/>
              <a:t> </a:t>
            </a:r>
            <a:r>
              <a:rPr lang="sv-SE" sz="1000" dirty="0" err="1"/>
              <a:t>we</a:t>
            </a:r>
            <a:r>
              <a:rPr lang="sv-SE" sz="1000" dirty="0"/>
              <a:t> </a:t>
            </a:r>
            <a:r>
              <a:rPr lang="sv-SE" sz="1000" dirty="0" err="1"/>
              <a:t>have</a:t>
            </a:r>
            <a:r>
              <a:rPr lang="sv-SE" sz="1000" dirty="0"/>
              <a:t> a </a:t>
            </a:r>
            <a:r>
              <a:rPr lang="sv-SE" sz="1000" dirty="0" err="1"/>
              <a:t>word</a:t>
            </a:r>
            <a:r>
              <a:rPr lang="sv-SE" sz="1000" dirty="0"/>
              <a:t> for </a:t>
            </a:r>
            <a:r>
              <a:rPr lang="sv-SE" sz="1000" dirty="0" err="1"/>
              <a:t>how</a:t>
            </a:r>
            <a:r>
              <a:rPr lang="sv-SE" sz="1000" dirty="0"/>
              <a:t> to cover </a:t>
            </a:r>
            <a:r>
              <a:rPr lang="sv-SE" sz="1000" dirty="0" err="1"/>
              <a:t>that</a:t>
            </a:r>
            <a:r>
              <a:rPr lang="sv-SE" sz="1000" dirty="0"/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word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serendipity</a:t>
            </a:r>
            <a:r>
              <a:rPr lang="sv-SE" sz="1000" dirty="0">
                <a:latin typeface="Calibri" pitchFamily="34" charset="0"/>
                <a:cs typeface="Arial" charset="0"/>
              </a:rPr>
              <a:t>;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that’s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when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looking</a:t>
            </a:r>
            <a:r>
              <a:rPr lang="sv-SE" sz="1000" dirty="0">
                <a:latin typeface="Calibri" pitchFamily="34" charset="0"/>
                <a:cs typeface="Arial" charset="0"/>
              </a:rPr>
              <a:t> for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something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find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something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else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I bet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has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happened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many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many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times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testing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something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specific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find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something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just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stumbled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upon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Serendipity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one</a:t>
            </a:r>
            <a:r>
              <a:rPr lang="sv-SE" sz="1000" dirty="0">
                <a:latin typeface="Calibri" pitchFamily="34" charset="0"/>
                <a:cs typeface="Arial" charset="0"/>
              </a:rPr>
              <a:t> part </a:t>
            </a:r>
            <a:r>
              <a:rPr lang="sv-SE" sz="1000" dirty="0" err="1">
                <a:latin typeface="Calibri" pitchFamily="34" charset="0"/>
                <a:cs typeface="Arial" charset="0"/>
              </a:rPr>
              <a:t>luck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also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requires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skill</a:t>
            </a:r>
            <a:r>
              <a:rPr lang="sv-SE" sz="1000" dirty="0">
                <a:latin typeface="Calibri" pitchFamily="34" charset="0"/>
                <a:cs typeface="Arial" charset="0"/>
              </a:rPr>
              <a:t>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knowledge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By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knowing</a:t>
            </a:r>
            <a:r>
              <a:rPr lang="sv-SE" sz="1000" dirty="0">
                <a:latin typeface="Calibri" pitchFamily="34" charset="0"/>
                <a:cs typeface="Arial" charset="0"/>
              </a:rPr>
              <a:t>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lot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dirty="0">
                <a:latin typeface="Calibri" pitchFamily="34" charset="0"/>
                <a:cs typeface="Arial" charset="0"/>
              </a:rPr>
              <a:t> the software, </a:t>
            </a:r>
            <a:r>
              <a:rPr lang="sv-SE" sz="1000" dirty="0" err="1">
                <a:latin typeface="Calibri" pitchFamily="34" charset="0"/>
                <a:cs typeface="Arial" charset="0"/>
              </a:rPr>
              <a:t>its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surroundings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its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usage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its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technical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details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its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context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see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knew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dirty="0">
                <a:latin typeface="Calibri" pitchFamily="34" charset="0"/>
                <a:cs typeface="Arial" charset="0"/>
              </a:rPr>
              <a:t> in </a:t>
            </a:r>
            <a:r>
              <a:rPr lang="sv-SE" sz="1000" dirty="0" err="1">
                <a:latin typeface="Calibri" pitchFamily="34" charset="0"/>
                <a:cs typeface="Arial" charset="0"/>
              </a:rPr>
              <a:t>advance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endParaRPr lang="sv-SE" sz="1000" dirty="0">
              <a:latin typeface="Calibri" pitchFamily="34" charset="0"/>
              <a:cs typeface="Arial" charset="0"/>
            </a:endParaRP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So my second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message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today</a:t>
            </a:r>
            <a:r>
              <a:rPr lang="sv-SE" sz="1000" dirty="0">
                <a:latin typeface="Calibri" pitchFamily="34" charset="0"/>
                <a:cs typeface="Arial" charset="0"/>
              </a:rPr>
              <a:t> is ”test different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dirty="0">
                <a:latin typeface="Calibri" pitchFamily="34" charset="0"/>
                <a:cs typeface="Arial" charset="0"/>
              </a:rPr>
              <a:t> in different </a:t>
            </a:r>
            <a:r>
              <a:rPr lang="sv-SE" sz="1000" dirty="0" err="1">
                <a:latin typeface="Calibri" pitchFamily="34" charset="0"/>
                <a:cs typeface="Arial" charset="0"/>
              </a:rPr>
              <a:t>ways</a:t>
            </a:r>
            <a:r>
              <a:rPr lang="sv-SE" sz="1000" dirty="0">
                <a:latin typeface="Calibri" pitchFamily="34" charset="0"/>
                <a:cs typeface="Arial" charset="0"/>
              </a:rPr>
              <a:t>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always</a:t>
            </a:r>
            <a:r>
              <a:rPr lang="sv-SE" sz="1000" dirty="0">
                <a:latin typeface="Calibri" pitchFamily="34" charset="0"/>
                <a:cs typeface="Arial" charset="0"/>
              </a:rPr>
              <a:t> be ready for </a:t>
            </a:r>
            <a:r>
              <a:rPr lang="sv-SE" sz="1000" dirty="0" err="1">
                <a:latin typeface="Calibri" pitchFamily="34" charset="0"/>
                <a:cs typeface="Arial" charset="0"/>
              </a:rPr>
              <a:t>serendipity</a:t>
            </a:r>
            <a:r>
              <a:rPr lang="sv-SE" sz="1000" dirty="0">
                <a:latin typeface="Calibri" pitchFamily="34" charset="0"/>
                <a:cs typeface="Arial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12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45C8E-93B9-4A2C-A39F-C407CE17CE8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in order to do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well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learn</a:t>
            </a:r>
            <a:r>
              <a:rPr lang="sv-SE" sz="1000" dirty="0">
                <a:latin typeface="Calibri" pitchFamily="34" charset="0"/>
                <a:cs typeface="Arial" charset="0"/>
              </a:rPr>
              <a:t>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lot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learning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happens</a:t>
            </a:r>
            <a:r>
              <a:rPr lang="sv-SE" sz="1000" dirty="0">
                <a:latin typeface="Calibri" pitchFamily="34" charset="0"/>
                <a:cs typeface="Arial" charset="0"/>
              </a:rPr>
              <a:t> best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incrementally</a:t>
            </a:r>
            <a:r>
              <a:rPr lang="sv-SE" sz="1000" dirty="0">
                <a:latin typeface="Calibri" pitchFamily="34" charset="0"/>
                <a:cs typeface="Arial" charset="0"/>
              </a:rPr>
              <a:t>, as I test and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project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unfolds</a:t>
            </a:r>
            <a:r>
              <a:rPr lang="sv-SE" sz="1000" dirty="0">
                <a:latin typeface="Calibri" pitchFamily="34" charset="0"/>
                <a:cs typeface="Arial" charset="0"/>
              </a:rPr>
              <a:t>, I understand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also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what</a:t>
            </a:r>
            <a:r>
              <a:rPr lang="sv-SE" sz="1000" dirty="0">
                <a:latin typeface="Calibri" pitchFamily="34" charset="0"/>
                <a:cs typeface="Arial" charset="0"/>
              </a:rPr>
              <a:t> I </a:t>
            </a:r>
            <a:r>
              <a:rPr lang="sv-SE" sz="1000" dirty="0" err="1">
                <a:latin typeface="Calibri" pitchFamily="34" charset="0"/>
                <a:cs typeface="Arial" charset="0"/>
              </a:rPr>
              <a:t>need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learn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potato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might</a:t>
            </a:r>
            <a:r>
              <a:rPr lang="sv-SE" sz="1000" dirty="0">
                <a:latin typeface="Calibri" pitchFamily="34" charset="0"/>
                <a:cs typeface="Arial" charset="0"/>
              </a:rPr>
              <a:t> be hard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see</a:t>
            </a:r>
            <a:r>
              <a:rPr lang="sv-SE" sz="1000" dirty="0">
                <a:latin typeface="Calibri" pitchFamily="34" charset="0"/>
                <a:cs typeface="Arial" charset="0"/>
              </a:rPr>
              <a:t> in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beginning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in the end it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three-dimensional</a:t>
            </a:r>
            <a:r>
              <a:rPr lang="sv-SE" sz="1000" dirty="0">
                <a:latin typeface="Calibri" pitchFamily="34" charset="0"/>
                <a:cs typeface="Arial" charset="0"/>
              </a:rPr>
              <a:t>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almost</a:t>
            </a:r>
            <a:r>
              <a:rPr lang="sv-SE" sz="1000" dirty="0">
                <a:latin typeface="Calibri" pitchFamily="34" charset="0"/>
                <a:cs typeface="Arial" charset="0"/>
              </a:rPr>
              <a:t> touch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smell</a:t>
            </a:r>
            <a:r>
              <a:rPr lang="sv-SE" sz="1000" dirty="0">
                <a:latin typeface="Calibri" pitchFamily="34" charset="0"/>
                <a:cs typeface="Arial" charset="0"/>
              </a:rPr>
              <a:t> it.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friends</a:t>
            </a:r>
            <a:r>
              <a:rPr lang="sv-SE" sz="1000" dirty="0">
                <a:latin typeface="Calibri" pitchFamily="34" charset="0"/>
                <a:cs typeface="Arial" charset="0"/>
              </a:rPr>
              <a:t> Martin Jansson, Henrik Emilsson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myself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created</a:t>
            </a:r>
            <a:r>
              <a:rPr lang="sv-SE" sz="1000" dirty="0">
                <a:latin typeface="Calibri" pitchFamily="34" charset="0"/>
                <a:cs typeface="Arial" charset="0"/>
              </a:rPr>
              <a:t>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generic</a:t>
            </a:r>
            <a:r>
              <a:rPr lang="sv-SE" sz="1000" dirty="0">
                <a:latin typeface="Calibri" pitchFamily="34" charset="0"/>
                <a:cs typeface="Arial" charset="0"/>
              </a:rPr>
              <a:t> list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possibles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sources</a:t>
            </a:r>
            <a:r>
              <a:rPr lang="sv-SE" sz="1000" dirty="0">
                <a:latin typeface="Calibri" pitchFamily="34" charset="0"/>
                <a:cs typeface="Arial" charset="0"/>
              </a:rPr>
              <a:t> for information, </a:t>
            </a:r>
            <a:r>
              <a:rPr lang="sv-SE" sz="1000" dirty="0" err="1">
                <a:latin typeface="Calibri" pitchFamily="34" charset="0"/>
                <a:cs typeface="Arial" charset="0"/>
              </a:rPr>
              <a:t>useful</a:t>
            </a:r>
            <a:r>
              <a:rPr lang="sv-SE" sz="1000" dirty="0">
                <a:latin typeface="Calibri" pitchFamily="34" charset="0"/>
                <a:cs typeface="Arial" charset="0"/>
              </a:rPr>
              <a:t> for test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ideas</a:t>
            </a:r>
            <a:r>
              <a:rPr lang="sv-SE" sz="1000" dirty="0">
                <a:latin typeface="Calibri" pitchFamily="34" charset="0"/>
                <a:cs typeface="Arial" charset="0"/>
              </a:rPr>
              <a:t> and for </a:t>
            </a:r>
            <a:r>
              <a:rPr lang="sv-SE" sz="1000" dirty="0" err="1">
                <a:latin typeface="Calibri" pitchFamily="34" charset="0"/>
                <a:cs typeface="Arial" charset="0"/>
              </a:rPr>
              <a:t>learning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We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use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fill</a:t>
            </a:r>
            <a:r>
              <a:rPr lang="sv-SE" sz="1000" dirty="0">
                <a:latin typeface="Calibri" pitchFamily="34" charset="0"/>
                <a:cs typeface="Arial" charset="0"/>
              </a:rPr>
              <a:t> the </a:t>
            </a:r>
            <a:r>
              <a:rPr lang="sv-SE" sz="1000" dirty="0" err="1">
                <a:latin typeface="Calibri" pitchFamily="34" charset="0"/>
                <a:cs typeface="Arial" charset="0"/>
              </a:rPr>
              <a:t>potato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because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…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 err="1">
                <a:latin typeface="Calibri" pitchFamily="34" charset="0"/>
                <a:cs typeface="Arial" charset="0"/>
              </a:rPr>
              <a:t>Besides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knowing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product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do,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test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better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know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how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it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fail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might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diverse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rich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models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also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including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data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product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is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using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If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understand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environment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maybe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even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access to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code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go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deeper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If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know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history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how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it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works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today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technologies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operating,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tell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is going on.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If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know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competition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big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purpose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and the image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company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wants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tell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compelling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stories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findings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If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understand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domain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its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legal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aspects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can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find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very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important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creativity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enrich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internal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collections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good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test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ideas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also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use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own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feelings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experience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perhaps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backgrounds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for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project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happening.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If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have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asked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stakeholders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information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objectives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product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risks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come from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many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places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make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use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test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artifacts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technical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debt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combined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with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conversations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help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towards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the </a:t>
            </a:r>
            <a:br>
              <a:rPr lang="sv-SE" sz="1000" baseline="0" dirty="0">
                <a:latin typeface="Calibri" pitchFamily="34" charset="0"/>
                <a:cs typeface="Arial" charset="0"/>
              </a:rPr>
            </a:br>
            <a:r>
              <a:rPr lang="sv-SE" sz="1000" baseline="0" dirty="0" err="1">
                <a:latin typeface="Calibri" pitchFamily="34" charset="0"/>
                <a:cs typeface="Arial" charset="0"/>
              </a:rPr>
              <a:t>context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analysis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really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is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true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understanding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is all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there’s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even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more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tools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are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 source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inspiration, and 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quality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characteristics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could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talk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about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this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for a long, long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time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endParaRPr lang="sv-SE" sz="1000" baseline="0" dirty="0">
              <a:latin typeface="Calibri" pitchFamily="34" charset="0"/>
              <a:cs typeface="Arial" charset="0"/>
            </a:endParaRP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So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there’s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lot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to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learn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all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these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not be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suitable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>
                <a:latin typeface="Calibri" pitchFamily="34" charset="0"/>
                <a:cs typeface="Arial" charset="0"/>
              </a:rPr>
              <a:t>The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learning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is an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ongoing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process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that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never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ends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, and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things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knew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will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change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baseline="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as </a:t>
            </a:r>
            <a:r>
              <a:rPr lang="sv-SE" sz="1000" baseline="0" dirty="0" err="1">
                <a:latin typeface="Calibri" pitchFamily="34" charset="0"/>
                <a:cs typeface="Arial" charset="0"/>
              </a:rPr>
              <a:t>you</a:t>
            </a:r>
            <a:r>
              <a:rPr lang="sv-SE" sz="1000" baseline="0" dirty="0">
                <a:latin typeface="Calibri" pitchFamily="34" charset="0"/>
                <a:cs typeface="Arial" charset="0"/>
              </a:rPr>
              <a:t> </a:t>
            </a:r>
            <a:r>
              <a:rPr lang="en-US" sz="1000" dirty="0">
                <a:latin typeface="Calibri" pitchFamily="34" charset="0"/>
                <a:cs typeface="Arial" charset="0"/>
              </a:rPr>
              <a:t>learn a lot from many different sources, combine things, look at many places, think critically and design your tests, you will certainly cover more of the important areas.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 err="1">
                <a:latin typeface="Calibri" pitchFamily="34" charset="0"/>
                <a:cs typeface="Arial" charset="0"/>
              </a:rPr>
              <a:t>Some</a:t>
            </a:r>
            <a:r>
              <a:rPr lang="sv-SE" sz="1000" dirty="0">
                <a:latin typeface="Calibri" pitchFamily="34" charset="0"/>
                <a:cs typeface="Arial" charset="0"/>
              </a:rPr>
              <a:t> part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luck</a:t>
            </a:r>
            <a:r>
              <a:rPr lang="sv-SE" sz="1000" dirty="0">
                <a:latin typeface="Calibri" pitchFamily="34" charset="0"/>
                <a:cs typeface="Arial" charset="0"/>
              </a:rPr>
              <a:t>, </a:t>
            </a:r>
            <a:r>
              <a:rPr lang="sv-SE" sz="1000" dirty="0" err="1">
                <a:latin typeface="Calibri" pitchFamily="34" charset="0"/>
                <a:cs typeface="Arial" charset="0"/>
              </a:rPr>
              <a:t>but</a:t>
            </a:r>
            <a:r>
              <a:rPr lang="sv-SE" sz="1000" dirty="0">
                <a:latin typeface="Calibri" pitchFamily="34" charset="0"/>
                <a:cs typeface="Arial" charset="0"/>
              </a:rPr>
              <a:t> a </a:t>
            </a:r>
            <a:r>
              <a:rPr lang="sv-SE" sz="1000" dirty="0" err="1">
                <a:latin typeface="Calibri" pitchFamily="34" charset="0"/>
                <a:cs typeface="Arial" charset="0"/>
              </a:rPr>
              <a:t>large</a:t>
            </a:r>
            <a:r>
              <a:rPr lang="sv-SE" sz="1000" dirty="0">
                <a:latin typeface="Calibri" pitchFamily="34" charset="0"/>
                <a:cs typeface="Arial" charset="0"/>
              </a:rPr>
              <a:t> portion </a:t>
            </a:r>
            <a:r>
              <a:rPr lang="sv-SE" sz="1000" dirty="0" err="1">
                <a:latin typeface="Calibri" pitchFamily="34" charset="0"/>
                <a:cs typeface="Arial" charset="0"/>
              </a:rPr>
              <a:t>of</a:t>
            </a:r>
            <a:r>
              <a:rPr lang="sv-SE" sz="1000" dirty="0">
                <a:latin typeface="Calibri" pitchFamily="34" charset="0"/>
                <a:cs typeface="Arial" charset="0"/>
              </a:rPr>
              <a:t> hard </a:t>
            </a:r>
            <a:r>
              <a:rPr lang="sv-SE" sz="1000" dirty="0" err="1">
                <a:latin typeface="Calibri" pitchFamily="34" charset="0"/>
                <a:cs typeface="Arial" charset="0"/>
              </a:rPr>
              <a:t>work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needed</a:t>
            </a:r>
            <a:r>
              <a:rPr lang="sv-SE" sz="1000" dirty="0">
                <a:latin typeface="Calibri" pitchFamily="34" charset="0"/>
                <a:cs typeface="Arial" charset="0"/>
              </a:rPr>
              <a:t>. </a:t>
            </a:r>
            <a:r>
              <a:rPr lang="sv-SE" sz="1000" dirty="0" err="1">
                <a:latin typeface="Calibri" pitchFamily="34" charset="0"/>
                <a:cs typeface="Arial" charset="0"/>
              </a:rPr>
              <a:t>Serendipity</a:t>
            </a:r>
            <a:r>
              <a:rPr lang="sv-SE" sz="1000" dirty="0">
                <a:latin typeface="Calibri" pitchFamily="34" charset="0"/>
                <a:cs typeface="Arial" charset="0"/>
              </a:rPr>
              <a:t> is </a:t>
            </a:r>
            <a:r>
              <a:rPr lang="sv-SE" sz="1000" dirty="0" err="1">
                <a:latin typeface="Calibri" pitchFamily="34" charset="0"/>
                <a:cs typeface="Arial" charset="0"/>
              </a:rPr>
              <a:t>working</a:t>
            </a:r>
            <a:r>
              <a:rPr lang="sv-SE" sz="1000" dirty="0">
                <a:latin typeface="Calibri" pitchFamily="34" charset="0"/>
                <a:cs typeface="Arial" charset="0"/>
              </a:rPr>
              <a:t> to </a:t>
            </a:r>
            <a:r>
              <a:rPr lang="sv-SE" sz="1000" dirty="0" err="1">
                <a:latin typeface="Calibri" pitchFamily="34" charset="0"/>
                <a:cs typeface="Arial" charset="0"/>
              </a:rPr>
              <a:t>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advantage</a:t>
            </a:r>
            <a:r>
              <a:rPr lang="sv-SE" sz="1000" dirty="0">
                <a:latin typeface="Calibri" pitchFamily="34" charset="0"/>
                <a:cs typeface="Arial" charset="0"/>
              </a:rPr>
              <a:t>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endParaRPr lang="sv-SE" sz="1000" dirty="0">
              <a:latin typeface="Calibri" pitchFamily="34" charset="0"/>
              <a:cs typeface="Arial" charset="0"/>
            </a:endParaRP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sv-SE" sz="1000" dirty="0">
                <a:latin typeface="Calibri" pitchFamily="34" charset="0"/>
                <a:cs typeface="Arial" charset="0"/>
              </a:rPr>
              <a:t>So my </a:t>
            </a:r>
            <a:r>
              <a:rPr lang="sv-SE" sz="1000" dirty="0" err="1">
                <a:latin typeface="Calibri" pitchFamily="34" charset="0"/>
                <a:cs typeface="Arial" charset="0"/>
              </a:rPr>
              <a:t>third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message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today</a:t>
            </a:r>
            <a:r>
              <a:rPr lang="sv-SE" sz="1000" dirty="0">
                <a:latin typeface="Calibri" pitchFamily="34" charset="0"/>
                <a:cs typeface="Arial" charset="0"/>
              </a:rPr>
              <a:t> is ”</a:t>
            </a:r>
            <a:r>
              <a:rPr lang="sv-SE" sz="1000" dirty="0" err="1">
                <a:latin typeface="Calibri" pitchFamily="34" charset="0"/>
                <a:cs typeface="Arial" charset="0"/>
              </a:rPr>
              <a:t>find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own</a:t>
            </a:r>
            <a:r>
              <a:rPr lang="sv-SE" sz="1000" dirty="0">
                <a:latin typeface="Calibri" pitchFamily="34" charset="0"/>
                <a:cs typeface="Arial" charset="0"/>
              </a:rPr>
              <a:t> 37 </a:t>
            </a:r>
            <a:r>
              <a:rPr lang="sv-SE" sz="1000" dirty="0" err="1">
                <a:latin typeface="Calibri" pitchFamily="34" charset="0"/>
                <a:cs typeface="Arial" charset="0"/>
              </a:rPr>
              <a:t>sources</a:t>
            </a:r>
            <a:r>
              <a:rPr lang="sv-SE" sz="1000" dirty="0">
                <a:latin typeface="Calibri" pitchFamily="34" charset="0"/>
                <a:cs typeface="Arial" charset="0"/>
              </a:rPr>
              <a:t> for test </a:t>
            </a:r>
            <a:r>
              <a:rPr lang="sv-SE" sz="1000" dirty="0" err="1">
                <a:latin typeface="Calibri" pitchFamily="34" charset="0"/>
                <a:cs typeface="Arial" charset="0"/>
              </a:rPr>
              <a:t>ideas</a:t>
            </a:r>
            <a:r>
              <a:rPr lang="sv-SE" sz="1000" dirty="0">
                <a:latin typeface="Calibri" pitchFamily="34" charset="0"/>
                <a:cs typeface="Arial" charset="0"/>
              </a:rPr>
              <a:t>, in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own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time</a:t>
            </a:r>
            <a:r>
              <a:rPr lang="sv-SE" sz="1000" dirty="0">
                <a:latin typeface="Calibri" pitchFamily="34" charset="0"/>
                <a:cs typeface="Arial" charset="0"/>
              </a:rPr>
              <a:t>, and </a:t>
            </a:r>
            <a:r>
              <a:rPr lang="sv-SE" sz="1000" dirty="0" err="1">
                <a:latin typeface="Calibri" pitchFamily="34" charset="0"/>
                <a:cs typeface="Arial" charset="0"/>
              </a:rPr>
              <a:t>your</a:t>
            </a:r>
            <a:r>
              <a:rPr lang="sv-SE" sz="1000" dirty="0">
                <a:latin typeface="Calibri" pitchFamily="34" charset="0"/>
                <a:cs typeface="Arial" charset="0"/>
              </a:rPr>
              <a:t> </a:t>
            </a:r>
            <a:r>
              <a:rPr lang="sv-SE" sz="1000" dirty="0" err="1">
                <a:latin typeface="Calibri" pitchFamily="34" charset="0"/>
                <a:cs typeface="Arial" charset="0"/>
              </a:rPr>
              <a:t>own</a:t>
            </a:r>
            <a:r>
              <a:rPr lang="sv-SE" sz="1000" dirty="0">
                <a:latin typeface="Calibri" pitchFamily="34" charset="0"/>
                <a:cs typeface="Arial" charset="0"/>
              </a:rPr>
              <a:t> style”</a:t>
            </a:r>
          </a:p>
        </p:txBody>
      </p:sp>
    </p:spTree>
    <p:extLst>
      <p:ext uri="{BB962C8B-B14F-4D97-AF65-F5344CB8AC3E}">
        <p14:creationId xmlns:p14="http://schemas.microsoft.com/office/powerpoint/2010/main" val="1390135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And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I </a:t>
            </a:r>
            <a:r>
              <a:rPr lang="sv-SE" dirty="0" err="1"/>
              <a:t>want</a:t>
            </a:r>
            <a:r>
              <a:rPr lang="sv-SE" dirty="0"/>
              <a:t> to </a:t>
            </a:r>
            <a:r>
              <a:rPr lang="sv-SE" dirty="0" err="1"/>
              <a:t>thank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for </a:t>
            </a:r>
            <a:r>
              <a:rPr lang="sv-SE" dirty="0" err="1"/>
              <a:t>listening</a:t>
            </a:r>
            <a:r>
              <a:rPr lang="sv-SE" dirty="0"/>
              <a:t>.</a:t>
            </a:r>
          </a:p>
          <a:p>
            <a:r>
              <a:rPr lang="sv-SE" dirty="0"/>
              <a:t>I </a:t>
            </a:r>
            <a:r>
              <a:rPr lang="sv-SE" dirty="0" err="1"/>
              <a:t>wish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the best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luck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testing</a:t>
            </a:r>
            <a:r>
              <a:rPr lang="sv-SE" dirty="0"/>
              <a:t>.</a:t>
            </a:r>
          </a:p>
          <a:p>
            <a:r>
              <a:rPr lang="sv-SE" dirty="0" err="1"/>
              <a:t>Goodbye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F4E41-D90D-461F-A43D-04AFC6607F8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99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BB76FC3-3A52-4267-9612-87B368DF8C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311" y="2840735"/>
            <a:ext cx="5611379" cy="117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3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delare med text &amp; fo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794669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Underrubrik/avsnitt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6A68418-0BFD-459F-977C-742AAAF953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" y="4143377"/>
            <a:ext cx="121920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delare stor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B5301B46-6654-41F0-B9CD-2BC8A5DADE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5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delare stor logga_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E2B681B-38AE-4A81-8C3F-3413F5A128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738521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Underrubrik/avsnitt</a:t>
            </a:r>
          </a:p>
        </p:txBody>
      </p:sp>
    </p:spTree>
    <p:extLst>
      <p:ext uri="{BB962C8B-B14F-4D97-AF65-F5344CB8AC3E}">
        <p14:creationId xmlns:p14="http://schemas.microsoft.com/office/powerpoint/2010/main" val="2875758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_kontaktuppgif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F0994F3F-3073-42F1-885C-03BA07B061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738521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sv-SE" dirty="0"/>
              <a:t>Tack för visat intresse!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EB0AA9-93BE-4C6F-8373-4D4BA313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71538"/>
            <a:ext cx="9144000" cy="1271337"/>
          </a:xfrm>
        </p:spPr>
        <p:txBody>
          <a:bodyPr bIns="216000"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Mejladress, telefonnummer </a:t>
            </a:r>
            <a:r>
              <a:rPr lang="sv-SE" dirty="0"/>
              <a:t>(på ny rad)</a:t>
            </a:r>
          </a:p>
          <a:p>
            <a:r>
              <a:rPr lang="sv-SE" dirty="0"/>
              <a:t>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35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_fo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94B30F73-F2DD-4D8F-B55B-40983815E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" y="0"/>
            <a:ext cx="12183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2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EB0AA9-93BE-4C6F-8373-4D4BA313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skriva underrubrik</a:t>
            </a:r>
          </a:p>
        </p:txBody>
      </p:sp>
    </p:spTree>
    <p:extLst>
      <p:ext uri="{BB962C8B-B14F-4D97-AF65-F5344CB8AC3E}">
        <p14:creationId xmlns:p14="http://schemas.microsoft.com/office/powerpoint/2010/main" val="254677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fo om föredragshålla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27688"/>
            <a:ext cx="9144000" cy="1019258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sv-SE" dirty="0"/>
              <a:t>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EB0AA9-93BE-4C6F-8373-4D4BA313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008480"/>
            <a:ext cx="9144000" cy="4205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0626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nehåll 1_1 kolumn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720730-55FD-48DA-B0F8-573F43307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9F5FC1-FCCE-4EB1-8F5E-7D451FB9F3D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7"/>
            <a:ext cx="10515600" cy="42222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Skriv text här</a:t>
            </a:r>
          </a:p>
          <a:p>
            <a:pPr lvl="2"/>
            <a:r>
              <a:rPr lang="sv-SE" dirty="0"/>
              <a:t>Skriv text här</a:t>
            </a:r>
          </a:p>
          <a:p>
            <a:pPr lvl="3"/>
            <a:r>
              <a:rPr lang="sv-SE" dirty="0"/>
              <a:t>Skriv text här</a:t>
            </a:r>
          </a:p>
          <a:p>
            <a:pPr lvl="4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1917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nehåll 2_1 kolumn_text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ACCF6-6AEB-41DF-933E-A5ED338699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794669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EB0AA9-93BE-4C6F-8373-4D4BA313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277979"/>
            <a:ext cx="9144000" cy="3457658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45492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 3_2 kolumner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AFE49-30B9-483D-A25B-F8159D30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545E06-0E6C-4797-8E90-A22B7D0DE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74E012-991E-47F1-8347-3A6E6E592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1485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4_1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9F5FC1-FCCE-4EB1-8F5E-7D451FB9F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95" y="862265"/>
            <a:ext cx="10519611" cy="513347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4278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delare med fo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70AC3B2-A300-44ED-BA0C-54D1BE925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" y="4143377"/>
            <a:ext cx="121920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E2ECE7F-6479-4C28-A75E-183427566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CE340C-7208-4EFF-8CA7-7B6541C84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86D8236-E3BB-4FF4-BA97-74D6158E399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957" y="6143140"/>
            <a:ext cx="1877712" cy="39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2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0" r:id="rId3"/>
    <p:sldLayoutId id="2147483661" r:id="rId4"/>
    <p:sldLayoutId id="2147483665" r:id="rId5"/>
    <p:sldLayoutId id="2147483674" r:id="rId6"/>
    <p:sldLayoutId id="2147483652" r:id="rId7"/>
    <p:sldLayoutId id="2147483650" r:id="rId8"/>
    <p:sldLayoutId id="2147483672" r:id="rId9"/>
    <p:sldLayoutId id="2147483675" r:id="rId10"/>
    <p:sldLayoutId id="2147483667" r:id="rId11"/>
    <p:sldLayoutId id="2147483669" r:id="rId12"/>
    <p:sldLayoutId id="214748366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0080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80A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0A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0A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0A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0A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ikard.edgren@nordicmedtest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testeye.com/papers/TheLittleBlackBookOnTestDesig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F7ED30-EECA-47B5-8FD9-D9A573803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The Software </a:t>
            </a:r>
            <a:r>
              <a:rPr lang="sv-SE" dirty="0" err="1"/>
              <a:t>Potato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9BD773F-7D8A-4F20-9BEC-AB91115DFB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/>
              <a:t>TestFlix</a:t>
            </a:r>
            <a:r>
              <a:rPr lang="sv-SE" dirty="0"/>
              <a:t> 2022</a:t>
            </a:r>
          </a:p>
          <a:p>
            <a:r>
              <a:rPr lang="sv-SE" dirty="0"/>
              <a:t>Rikard Edgren</a:t>
            </a:r>
          </a:p>
          <a:p>
            <a:r>
              <a:rPr lang="sv-SE" sz="2000" dirty="0">
                <a:hlinkClick r:id="rId3"/>
              </a:rPr>
              <a:t>rikard.edgren@nordicmedtest.se</a:t>
            </a:r>
            <a:r>
              <a:rPr lang="sv-S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48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757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/>
          </a:p>
        </p:txBody>
      </p:sp>
      <p:pic>
        <p:nvPicPr>
          <p:cNvPr id="5" name="Picture 4" descr="software_potato_cle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201488" y="-834231"/>
            <a:ext cx="13393488" cy="9506919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F57A5C0-55CD-CB9D-A2C6-FBBF22C2FEB3}"/>
              </a:ext>
            </a:extLst>
          </p:cNvPr>
          <p:cNvSpPr txBox="1"/>
          <p:nvPr/>
        </p:nvSpPr>
        <p:spPr>
          <a:xfrm>
            <a:off x="182233" y="2994786"/>
            <a:ext cx="11887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there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are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always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more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things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that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are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important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,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but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not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everything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is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important</a:t>
            </a:r>
            <a:endParaRPr lang="sv-SE" sz="2800" i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6226" y="-834231"/>
            <a:ext cx="13378226" cy="9506919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A84523D-8F5D-969D-89CC-E8463032B2FA}"/>
              </a:ext>
            </a:extLst>
          </p:cNvPr>
          <p:cNvSpPr txBox="1"/>
          <p:nvPr/>
        </p:nvSpPr>
        <p:spPr>
          <a:xfrm>
            <a:off x="9875520" y="2994786"/>
            <a:ext cx="184839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serendipity</a:t>
            </a:r>
            <a:endParaRPr lang="sv-SE" sz="2800" i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757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28BC001B-2246-02EA-45B7-1DE64AF9F94B}"/>
              </a:ext>
            </a:extLst>
          </p:cNvPr>
          <p:cNvSpPr txBox="1"/>
          <p:nvPr/>
        </p:nvSpPr>
        <p:spPr>
          <a:xfrm>
            <a:off x="896740" y="2994786"/>
            <a:ext cx="1082475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test different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things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in different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ways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, and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always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be ready for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serendipity</a:t>
            </a:r>
            <a:endParaRPr lang="sv-SE" sz="2800" i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7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-1" y="-1"/>
            <a:ext cx="45719" cy="45719"/>
          </a:xfrm>
        </p:spPr>
        <p:txBody>
          <a:bodyPr/>
          <a:lstStyle/>
          <a:p>
            <a:pPr eaLnBrk="1" hangingPunct="1"/>
            <a:endParaRPr 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754" y="1600199"/>
            <a:ext cx="10054046" cy="6185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/>
          </a:p>
        </p:txBody>
      </p:sp>
      <p:pic>
        <p:nvPicPr>
          <p:cNvPr id="5" name="Picture 4" descr="software_potato_cle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97768" y="-831332"/>
            <a:ext cx="13393488" cy="9506919"/>
          </a:xfrm>
          <a:prstGeom prst="rect">
            <a:avLst/>
          </a:prstGeom>
        </p:spPr>
      </p:pic>
      <p:sp>
        <p:nvSpPr>
          <p:cNvPr id="42" name="Ellips 41"/>
          <p:cNvSpPr/>
          <p:nvPr/>
        </p:nvSpPr>
        <p:spPr>
          <a:xfrm>
            <a:off x="3568595" y="1988840"/>
            <a:ext cx="2023349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Capabilities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43" name="Ellips 42"/>
          <p:cNvSpPr/>
          <p:nvPr/>
        </p:nvSpPr>
        <p:spPr>
          <a:xfrm>
            <a:off x="4486877" y="404664"/>
            <a:ext cx="212156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Failure</a:t>
            </a:r>
            <a:r>
              <a:rPr lang="sv-SE" sz="1400" dirty="0">
                <a:solidFill>
                  <a:schemeClr val="bg1"/>
                </a:solidFill>
              </a:rPr>
              <a:t> Mode</a:t>
            </a:r>
          </a:p>
        </p:txBody>
      </p:sp>
      <p:sp>
        <p:nvSpPr>
          <p:cNvPr id="44" name="Ellips 43"/>
          <p:cNvSpPr/>
          <p:nvPr/>
        </p:nvSpPr>
        <p:spPr>
          <a:xfrm>
            <a:off x="6798943" y="2348880"/>
            <a:ext cx="1681705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Models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45" name="Ellips 44"/>
          <p:cNvSpPr/>
          <p:nvPr/>
        </p:nvSpPr>
        <p:spPr>
          <a:xfrm>
            <a:off x="2742378" y="3573016"/>
            <a:ext cx="141779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46" name="Ellips 45"/>
          <p:cNvSpPr/>
          <p:nvPr/>
        </p:nvSpPr>
        <p:spPr>
          <a:xfrm>
            <a:off x="4222962" y="1556792"/>
            <a:ext cx="2385478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Surroundings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47" name="Ellips 46"/>
          <p:cNvSpPr/>
          <p:nvPr/>
        </p:nvSpPr>
        <p:spPr>
          <a:xfrm>
            <a:off x="5686322" y="3789039"/>
            <a:ext cx="1417790" cy="842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White-box</a:t>
            </a:r>
          </a:p>
        </p:txBody>
      </p:sp>
      <p:sp>
        <p:nvSpPr>
          <p:cNvPr id="48" name="Ellips 47"/>
          <p:cNvSpPr/>
          <p:nvPr/>
        </p:nvSpPr>
        <p:spPr>
          <a:xfrm>
            <a:off x="6281125" y="0"/>
            <a:ext cx="2551179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Product </a:t>
            </a:r>
            <a:r>
              <a:rPr lang="sv-SE" sz="1400" dirty="0" err="1">
                <a:solidFill>
                  <a:schemeClr val="bg1"/>
                </a:solidFill>
              </a:rPr>
              <a:t>History</a:t>
            </a:r>
            <a:r>
              <a:rPr lang="sv-SE" sz="1400" dirty="0">
                <a:solidFill>
                  <a:schemeClr val="bg1"/>
                </a:solidFill>
              </a:rPr>
              <a:t>(</a:t>
            </a:r>
            <a:r>
              <a:rPr lang="sv-SE" sz="1400" dirty="0" err="1">
                <a:solidFill>
                  <a:schemeClr val="bg1"/>
                </a:solidFill>
              </a:rPr>
              <a:t>Failures</a:t>
            </a:r>
            <a:r>
              <a:rPr lang="sv-SE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9" name="Ellips 48"/>
          <p:cNvSpPr/>
          <p:nvPr/>
        </p:nvSpPr>
        <p:spPr>
          <a:xfrm>
            <a:off x="1766880" y="4725143"/>
            <a:ext cx="2825336" cy="842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Actual</a:t>
            </a:r>
            <a:r>
              <a:rPr lang="sv-SE" sz="1400" dirty="0">
                <a:solidFill>
                  <a:schemeClr val="bg1"/>
                </a:solidFill>
              </a:rPr>
              <a:t> software</a:t>
            </a:r>
          </a:p>
        </p:txBody>
      </p:sp>
      <p:sp>
        <p:nvSpPr>
          <p:cNvPr id="50" name="Ellips 49"/>
          <p:cNvSpPr/>
          <p:nvPr/>
        </p:nvSpPr>
        <p:spPr>
          <a:xfrm>
            <a:off x="1966597" y="2204864"/>
            <a:ext cx="212156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Technologies</a:t>
            </a:r>
          </a:p>
        </p:txBody>
      </p:sp>
      <p:sp>
        <p:nvSpPr>
          <p:cNvPr id="51" name="Ellips 50"/>
          <p:cNvSpPr/>
          <p:nvPr/>
        </p:nvSpPr>
        <p:spPr>
          <a:xfrm>
            <a:off x="6561004" y="4077072"/>
            <a:ext cx="2199292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Competitors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52" name="Ellips 51"/>
          <p:cNvSpPr/>
          <p:nvPr/>
        </p:nvSpPr>
        <p:spPr>
          <a:xfrm>
            <a:off x="4222619" y="4653136"/>
            <a:ext cx="159373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Purpose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53" name="Ellips 52"/>
          <p:cNvSpPr/>
          <p:nvPr/>
        </p:nvSpPr>
        <p:spPr>
          <a:xfrm>
            <a:off x="7278882" y="3212976"/>
            <a:ext cx="141779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54" name="Ellips 53"/>
          <p:cNvSpPr/>
          <p:nvPr/>
        </p:nvSpPr>
        <p:spPr>
          <a:xfrm>
            <a:off x="5601126" y="5013176"/>
            <a:ext cx="2727122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Business </a:t>
            </a:r>
            <a:r>
              <a:rPr lang="sv-SE" sz="1400" dirty="0" err="1">
                <a:solidFill>
                  <a:schemeClr val="bg1"/>
                </a:solidFill>
              </a:rPr>
              <a:t>Knowledge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55" name="Ellips 54"/>
          <p:cNvSpPr/>
          <p:nvPr/>
        </p:nvSpPr>
        <p:spPr>
          <a:xfrm>
            <a:off x="5264517" y="2204864"/>
            <a:ext cx="1407547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Legal </a:t>
            </a:r>
            <a:r>
              <a:rPr lang="sv-SE" sz="1400" dirty="0" err="1">
                <a:solidFill>
                  <a:schemeClr val="bg1"/>
                </a:solidFill>
              </a:rPr>
              <a:t>aspects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56" name="Ellips 55"/>
          <p:cNvSpPr/>
          <p:nvPr/>
        </p:nvSpPr>
        <p:spPr>
          <a:xfrm>
            <a:off x="3646898" y="5733256"/>
            <a:ext cx="2385478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Creative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Ideas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57" name="Ellips 56"/>
          <p:cNvSpPr/>
          <p:nvPr/>
        </p:nvSpPr>
        <p:spPr>
          <a:xfrm>
            <a:off x="2086496" y="4005064"/>
            <a:ext cx="1857648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Internal</a:t>
            </a:r>
            <a:r>
              <a:rPr lang="sv-SE" sz="1400" dirty="0">
                <a:solidFill>
                  <a:schemeClr val="bg1"/>
                </a:solidFill>
              </a:rPr>
              <a:t> Collections</a:t>
            </a:r>
          </a:p>
        </p:txBody>
      </p:sp>
      <p:sp>
        <p:nvSpPr>
          <p:cNvPr id="58" name="Ellips 57"/>
          <p:cNvSpPr/>
          <p:nvPr/>
        </p:nvSpPr>
        <p:spPr>
          <a:xfrm>
            <a:off x="7744716" y="1844824"/>
            <a:ext cx="1231604" cy="6552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You</a:t>
            </a:r>
          </a:p>
        </p:txBody>
      </p:sp>
      <p:sp>
        <p:nvSpPr>
          <p:cNvPr id="59" name="Ellips 58"/>
          <p:cNvSpPr/>
          <p:nvPr/>
        </p:nvSpPr>
        <p:spPr>
          <a:xfrm>
            <a:off x="5489037" y="5661248"/>
            <a:ext cx="2551179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Project </a:t>
            </a:r>
            <a:r>
              <a:rPr lang="sv-SE" sz="1400" dirty="0" err="1">
                <a:solidFill>
                  <a:schemeClr val="bg1"/>
                </a:solidFill>
              </a:rPr>
              <a:t>Background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0" name="Ellips 59"/>
          <p:cNvSpPr/>
          <p:nvPr/>
        </p:nvSpPr>
        <p:spPr>
          <a:xfrm>
            <a:off x="1944682" y="2852935"/>
            <a:ext cx="2639150" cy="842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Information </a:t>
            </a:r>
            <a:r>
              <a:rPr lang="sv-SE" sz="1400" dirty="0" err="1">
                <a:solidFill>
                  <a:schemeClr val="bg1"/>
                </a:solidFill>
              </a:rPr>
              <a:t>Objectives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1" name="Ellips 60"/>
          <p:cNvSpPr/>
          <p:nvPr/>
        </p:nvSpPr>
        <p:spPr>
          <a:xfrm>
            <a:off x="5910730" y="1052736"/>
            <a:ext cx="141779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Risks</a:t>
            </a:r>
          </a:p>
        </p:txBody>
      </p:sp>
      <p:sp>
        <p:nvSpPr>
          <p:cNvPr id="62" name="Ellips 61"/>
          <p:cNvSpPr/>
          <p:nvPr/>
        </p:nvSpPr>
        <p:spPr>
          <a:xfrm>
            <a:off x="4702901" y="-99392"/>
            <a:ext cx="212156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Test </a:t>
            </a:r>
            <a:r>
              <a:rPr lang="sv-SE" sz="1400" dirty="0" err="1">
                <a:solidFill>
                  <a:schemeClr val="bg1"/>
                </a:solidFill>
              </a:rPr>
              <a:t>Artifacts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3" name="Ellips 62"/>
          <p:cNvSpPr/>
          <p:nvPr/>
        </p:nvSpPr>
        <p:spPr>
          <a:xfrm>
            <a:off x="7494906" y="620688"/>
            <a:ext cx="141779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Debt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4" name="Ellips 63"/>
          <p:cNvSpPr/>
          <p:nvPr/>
        </p:nvSpPr>
        <p:spPr>
          <a:xfrm>
            <a:off x="5159066" y="3212976"/>
            <a:ext cx="2385478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Conversations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5" name="Ellips 64"/>
          <p:cNvSpPr/>
          <p:nvPr/>
        </p:nvSpPr>
        <p:spPr>
          <a:xfrm>
            <a:off x="3456850" y="3789040"/>
            <a:ext cx="263915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Context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Analysis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6" name="Ellips 65"/>
          <p:cNvSpPr/>
          <p:nvPr/>
        </p:nvSpPr>
        <p:spPr>
          <a:xfrm>
            <a:off x="2398645" y="1196752"/>
            <a:ext cx="212156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Many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Deliverables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7" name="Ellips 66"/>
          <p:cNvSpPr/>
          <p:nvPr/>
        </p:nvSpPr>
        <p:spPr>
          <a:xfrm>
            <a:off x="5927037" y="1772816"/>
            <a:ext cx="2121563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Tools</a:t>
            </a:r>
          </a:p>
        </p:txBody>
      </p:sp>
      <p:sp>
        <p:nvSpPr>
          <p:cNvPr id="68" name="Ellips 67"/>
          <p:cNvSpPr/>
          <p:nvPr/>
        </p:nvSpPr>
        <p:spPr>
          <a:xfrm>
            <a:off x="1584984" y="188639"/>
            <a:ext cx="3430896" cy="842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Quality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Characteristics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9" name="Ellips 68"/>
          <p:cNvSpPr/>
          <p:nvPr/>
        </p:nvSpPr>
        <p:spPr>
          <a:xfrm>
            <a:off x="6990850" y="1196752"/>
            <a:ext cx="1417790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Fears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70" name="Ellips 69"/>
          <p:cNvSpPr/>
          <p:nvPr/>
        </p:nvSpPr>
        <p:spPr>
          <a:xfrm>
            <a:off x="6136766" y="2708920"/>
            <a:ext cx="1759434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Usage</a:t>
            </a:r>
            <a:r>
              <a:rPr lang="sv-SE" sz="1400" dirty="0">
                <a:solidFill>
                  <a:schemeClr val="bg1"/>
                </a:solidFill>
              </a:rPr>
              <a:t> Scenarios</a:t>
            </a:r>
          </a:p>
        </p:txBody>
      </p:sp>
      <p:sp>
        <p:nvSpPr>
          <p:cNvPr id="71" name="Ellips 70"/>
          <p:cNvSpPr/>
          <p:nvPr/>
        </p:nvSpPr>
        <p:spPr>
          <a:xfrm>
            <a:off x="2142883" y="5445224"/>
            <a:ext cx="2737365" cy="6552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Field</a:t>
            </a:r>
            <a:r>
              <a:rPr lang="sv-SE" sz="1400" dirty="0">
                <a:solidFill>
                  <a:schemeClr val="bg1"/>
                </a:solidFill>
              </a:rPr>
              <a:t> Information</a:t>
            </a:r>
          </a:p>
        </p:txBody>
      </p:sp>
      <p:sp>
        <p:nvSpPr>
          <p:cNvPr id="72" name="Ellips 71"/>
          <p:cNvSpPr/>
          <p:nvPr/>
        </p:nvSpPr>
        <p:spPr>
          <a:xfrm>
            <a:off x="3952752" y="980728"/>
            <a:ext cx="2287264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Users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73" name="Ellips 72"/>
          <p:cNvSpPr/>
          <p:nvPr/>
        </p:nvSpPr>
        <p:spPr>
          <a:xfrm>
            <a:off x="5536928" y="4437111"/>
            <a:ext cx="2287264" cy="842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Public Collections</a:t>
            </a:r>
          </a:p>
        </p:txBody>
      </p:sp>
      <p:sp>
        <p:nvSpPr>
          <p:cNvPr id="74" name="Ellips 73"/>
          <p:cNvSpPr/>
          <p:nvPr/>
        </p:nvSpPr>
        <p:spPr>
          <a:xfrm>
            <a:off x="3990401" y="2708920"/>
            <a:ext cx="2033591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Standards</a:t>
            </a:r>
          </a:p>
        </p:txBody>
      </p:sp>
      <p:sp>
        <p:nvSpPr>
          <p:cNvPr id="75" name="Ellips 74"/>
          <p:cNvSpPr/>
          <p:nvPr/>
        </p:nvSpPr>
        <p:spPr>
          <a:xfrm>
            <a:off x="4456808" y="5301208"/>
            <a:ext cx="2287264" cy="6552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References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76" name="Ellips 75"/>
          <p:cNvSpPr/>
          <p:nvPr/>
        </p:nvSpPr>
        <p:spPr>
          <a:xfrm>
            <a:off x="5990892" y="548680"/>
            <a:ext cx="1769676" cy="748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bg1"/>
                </a:solidFill>
              </a:rPr>
              <a:t>Searching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961E89E2-9477-93A4-509A-33444BEC5458}"/>
              </a:ext>
            </a:extLst>
          </p:cNvPr>
          <p:cNvSpPr txBox="1"/>
          <p:nvPr/>
        </p:nvSpPr>
        <p:spPr>
          <a:xfrm>
            <a:off x="587023" y="2994786"/>
            <a:ext cx="112147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find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your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own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37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sources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for test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ideas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, in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your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own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time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, and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your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own</a:t>
            </a:r>
            <a:r>
              <a:rPr lang="sv-SE" sz="2800" i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22546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8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8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1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8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8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4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8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8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7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8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8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8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8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3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8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8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6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8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8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900"/>
                            </p:stCondLst>
                            <p:childTnLst>
                              <p:par>
                                <p:cTn id="4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8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8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200"/>
                            </p:stCondLst>
                            <p:childTnLst>
                              <p:par>
                                <p:cTn id="5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8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8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5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8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8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4800"/>
                            </p:stCondLst>
                            <p:childTnLst>
                              <p:par>
                                <p:cTn id="6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8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8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100"/>
                            </p:stCondLst>
                            <p:childTnLst>
                              <p:par>
                                <p:cTn id="6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8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8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9400"/>
                            </p:stCondLst>
                            <p:childTnLst>
                              <p:par>
                                <p:cTn id="7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8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8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1700"/>
                            </p:stCondLst>
                            <p:childTnLst>
                              <p:par>
                                <p:cTn id="7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8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8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4000"/>
                            </p:stCondLst>
                            <p:childTnLst>
                              <p:par>
                                <p:cTn id="8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8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8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6300"/>
                            </p:stCondLst>
                            <p:childTnLst>
                              <p:par>
                                <p:cTn id="8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8600"/>
                            </p:stCondLst>
                            <p:childTnLst>
                              <p:par>
                                <p:cTn id="9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8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8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900"/>
                            </p:stCondLst>
                            <p:childTnLst>
                              <p:par>
                                <p:cTn id="9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8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8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3200"/>
                            </p:stCondLst>
                            <p:childTnLst>
                              <p:par>
                                <p:cTn id="10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8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8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500"/>
                            </p:stCondLst>
                            <p:childTnLst>
                              <p:par>
                                <p:cTn id="10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8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8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7800"/>
                            </p:stCondLst>
                            <p:childTnLst>
                              <p:par>
                                <p:cTn id="11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8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8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100"/>
                            </p:stCondLst>
                            <p:childTnLst>
                              <p:par>
                                <p:cTn id="11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8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8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2400"/>
                            </p:stCondLst>
                            <p:childTnLst>
                              <p:par>
                                <p:cTn id="120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8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8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4700"/>
                            </p:stCondLst>
                            <p:childTnLst>
                              <p:par>
                                <p:cTn id="125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8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8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7000"/>
                            </p:stCondLst>
                            <p:childTnLst>
                              <p:par>
                                <p:cTn id="13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8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8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9300"/>
                            </p:stCondLst>
                            <p:childTnLst>
                              <p:par>
                                <p:cTn id="13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8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8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1600"/>
                            </p:stCondLst>
                            <p:childTnLst>
                              <p:par>
                                <p:cTn id="140" presetID="2" presetClass="entr" presetSubtype="9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3300"/>
                            </p:stCondLst>
                            <p:childTnLst>
                              <p:par>
                                <p:cTn id="145" presetID="2" presetClass="entr" presetSubtype="1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4500"/>
                            </p:stCondLst>
                            <p:childTnLst>
                              <p:par>
                                <p:cTn id="150" presetID="2" presetClass="entr" presetSubtype="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7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7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5400"/>
                            </p:stCondLst>
                            <p:childTnLst>
                              <p:par>
                                <p:cTn id="155" presetID="2" presetClass="entr" presetSubtype="3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6200"/>
                            </p:stCondLst>
                            <p:childTnLst>
                              <p:par>
                                <p:cTn id="160" presetID="2" presetClass="entr" presetSubtype="9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66900"/>
                            </p:stCondLst>
                            <p:childTnLst>
                              <p:par>
                                <p:cTn id="165" presetID="2" presetClass="entr" presetSubtype="1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4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4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7500"/>
                            </p:stCondLst>
                            <p:childTnLst>
                              <p:par>
                                <p:cTn id="170" presetID="2" presetClass="entr" presetSubtype="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3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3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8000"/>
                            </p:stCondLst>
                            <p:childTnLst>
                              <p:par>
                                <p:cTn id="175" presetID="2" presetClass="entr" presetSubtype="3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F7ED30-EECA-47B5-8FD9-D9A573803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The Software </a:t>
            </a:r>
            <a:r>
              <a:rPr lang="sv-SE" dirty="0" err="1"/>
              <a:t>Potato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9BD773F-7D8A-4F20-9BEC-AB91115DF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98762"/>
          </a:xfrm>
        </p:spPr>
        <p:txBody>
          <a:bodyPr>
            <a:normAutofit/>
          </a:bodyPr>
          <a:lstStyle/>
          <a:p>
            <a:r>
              <a:rPr lang="sv-SE" dirty="0" err="1"/>
              <a:t>TestFlix</a:t>
            </a:r>
            <a:r>
              <a:rPr lang="sv-SE" dirty="0"/>
              <a:t> 2022</a:t>
            </a:r>
          </a:p>
          <a:p>
            <a:r>
              <a:rPr lang="sv-SE" dirty="0"/>
              <a:t>Rikard Edgren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de-DE" sz="2000" dirty="0">
                <a:latin typeface="Calibri" pitchFamily="34" charset="0"/>
                <a:cs typeface="Arial" charset="0"/>
                <a:hlinkClick r:id="rId3"/>
              </a:rPr>
              <a:t>http://www.thetesteye.com/papers/TheLittleBlackBookOnTestDesign.pdf</a:t>
            </a:r>
            <a:r>
              <a:rPr lang="de-DE" sz="2000" dirty="0">
                <a:latin typeface="Calibri" pitchFamily="34" charset="0"/>
                <a:cs typeface="Arial" charset="0"/>
              </a:rPr>
              <a:t> </a:t>
            </a:r>
            <a:endParaRPr lang="sv-SE" sz="2000" dirty="0"/>
          </a:p>
        </p:txBody>
      </p:sp>
      <p:pic>
        <p:nvPicPr>
          <p:cNvPr id="4" name="Bildobjekt 3" descr="LittleBlackBookOnTestDesign.jpg">
            <a:extLst>
              <a:ext uri="{FF2B5EF4-FFF2-40B4-BE49-F238E27FC236}">
                <a16:creationId xmlns:a16="http://schemas.microsoft.com/office/drawing/2014/main" id="{94F19374-83D2-D425-DEBF-D5B0AE3E137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51569" y="1047914"/>
            <a:ext cx="2420351" cy="34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1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dic Medtest Mall PPT">
      <a:dk1>
        <a:sysClr val="windowText" lastClr="000000"/>
      </a:dk1>
      <a:lt1>
        <a:sysClr val="window" lastClr="FFFFFF"/>
      </a:lt1>
      <a:dk2>
        <a:srgbClr val="64ABCC"/>
      </a:dk2>
      <a:lt2>
        <a:srgbClr val="FFFFFF"/>
      </a:lt2>
      <a:accent1>
        <a:srgbClr val="1D5A7A"/>
      </a:accent1>
      <a:accent2>
        <a:srgbClr val="0080AA"/>
      </a:accent2>
      <a:accent3>
        <a:srgbClr val="AFB072"/>
      </a:accent3>
      <a:accent4>
        <a:srgbClr val="BEAA27"/>
      </a:accent4>
      <a:accent5>
        <a:srgbClr val="A79F8C"/>
      </a:accent5>
      <a:accent6>
        <a:srgbClr val="B6B1AA"/>
      </a:accent6>
      <a:hlink>
        <a:srgbClr val="0080AA"/>
      </a:hlink>
      <a:folHlink>
        <a:srgbClr val="AFB0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EC21D6-61EC-4885-B0C6-B473B711093D}" vid="{AE210EDD-7559-4DC1-BBBC-39405D79C55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046CC4ACAB3949AE4F4D790766D74B" ma:contentTypeVersion="11" ma:contentTypeDescription="Skapa ett nytt dokument." ma:contentTypeScope="" ma:versionID="9ca3d24ebf7f5ae2bb125519b11a17f2">
  <xsd:schema xmlns:xsd="http://www.w3.org/2001/XMLSchema" xmlns:xs="http://www.w3.org/2001/XMLSchema" xmlns:p="http://schemas.microsoft.com/office/2006/metadata/properties" xmlns:ns3="cdd64008-1dcc-4715-8363-b8842b27b344" xmlns:ns4="c2f01ac2-3361-4025-b37d-4e1d3347fd9c" targetNamespace="http://schemas.microsoft.com/office/2006/metadata/properties" ma:root="true" ma:fieldsID="dbf4b886f65975e01a6dba2affc99147" ns3:_="" ns4:_="">
    <xsd:import namespace="cdd64008-1dcc-4715-8363-b8842b27b344"/>
    <xsd:import namespace="c2f01ac2-3361-4025-b37d-4e1d3347fd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64008-1dcc-4715-8363-b8842b27b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01ac2-3361-4025-b37d-4e1d3347fd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A6A602-D375-47C6-A45A-0178F4E0A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d64008-1dcc-4715-8363-b8842b27b344"/>
    <ds:schemaRef ds:uri="c2f01ac2-3361-4025-b37d-4e1d3347f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2FBFF4-7BDE-4F9D-BE9D-EF4A0B3EF1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CFEB3-73A9-442E-9AB3-A6E2AB89369D}">
  <ds:schemaRefs>
    <ds:schemaRef ds:uri="http://purl.org/dc/elements/1.1/"/>
    <ds:schemaRef ds:uri="http://schemas.microsoft.com/office/infopath/2007/PartnerControls"/>
    <ds:schemaRef ds:uri="c2f01ac2-3361-4025-b37d-4e1d3347fd9c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cdd64008-1dcc-4715-8363-b8842b27b344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Powerpointmall</Template>
  <TotalTime>10597</TotalTime>
  <Words>1235</Words>
  <Application>Microsoft Office PowerPoint</Application>
  <PresentationFormat>Bredbild</PresentationFormat>
  <Paragraphs>106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Office-tema</vt:lpstr>
      <vt:lpstr>The Software Potato</vt:lpstr>
      <vt:lpstr>PowerPoint-presentation</vt:lpstr>
      <vt:lpstr>PowerPoint-presentation</vt:lpstr>
      <vt:lpstr>PowerPoint-presentation</vt:lpstr>
      <vt:lpstr>The Software Potato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Edgren Rikard</dc:creator>
  <cp:lastModifiedBy>Edgren Rikard</cp:lastModifiedBy>
  <cp:revision>54</cp:revision>
  <cp:lastPrinted>2022-09-20T12:22:25Z</cp:lastPrinted>
  <dcterms:created xsi:type="dcterms:W3CDTF">2019-09-19T09:06:13Z</dcterms:created>
  <dcterms:modified xsi:type="dcterms:W3CDTF">2022-09-20T13:29:55Z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0x0101001F046CC4ACAB3949AE4F4D790766D74B</vt:lpwstr>
  </property>
</Properties>
</file>