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4"/>
  </p:notesMasterIdLst>
  <p:sldIdLst>
    <p:sldId id="261" r:id="rId3"/>
    <p:sldId id="311" r:id="rId4"/>
    <p:sldId id="266" r:id="rId5"/>
    <p:sldId id="268" r:id="rId6"/>
    <p:sldId id="269" r:id="rId7"/>
    <p:sldId id="294" r:id="rId8"/>
    <p:sldId id="298" r:id="rId9"/>
    <p:sldId id="271" r:id="rId10"/>
    <p:sldId id="291" r:id="rId11"/>
    <p:sldId id="273" r:id="rId12"/>
    <p:sldId id="274" r:id="rId13"/>
    <p:sldId id="300" r:id="rId14"/>
    <p:sldId id="275" r:id="rId15"/>
    <p:sldId id="301" r:id="rId16"/>
    <p:sldId id="276" r:id="rId17"/>
    <p:sldId id="302" r:id="rId18"/>
    <p:sldId id="277" r:id="rId19"/>
    <p:sldId id="303" r:id="rId20"/>
    <p:sldId id="299" r:id="rId21"/>
    <p:sldId id="293" r:id="rId22"/>
    <p:sldId id="305" r:id="rId23"/>
    <p:sldId id="282" r:id="rId24"/>
    <p:sldId id="306" r:id="rId25"/>
    <p:sldId id="286" r:id="rId26"/>
    <p:sldId id="285" r:id="rId27"/>
    <p:sldId id="292" r:id="rId28"/>
    <p:sldId id="289" r:id="rId29"/>
    <p:sldId id="307" r:id="rId30"/>
    <p:sldId id="308" r:id="rId31"/>
    <p:sldId id="309" r:id="rId32"/>
    <p:sldId id="310" r:id="rId3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64130" autoAdjust="0"/>
  </p:normalViewPr>
  <p:slideViewPr>
    <p:cSldViewPr>
      <p:cViewPr varScale="1">
        <p:scale>
          <a:sx n="49" d="100"/>
          <a:sy n="49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364C8-8C14-4207-A444-BD0EB08AAADA}" type="datetimeFigureOut">
              <a:rPr lang="sv-SE" smtClean="0"/>
              <a:pPr/>
              <a:t>2011-05-09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FC1BE-FA0C-435C-875D-C50742C619FB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10</a:t>
            </a:fld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Ransaka</a:t>
            </a:r>
            <a:r>
              <a:rPr lang="sv-SE" baseline="0" dirty="0" smtClean="0"/>
              <a:t> er ordentligt, diskutera med era kollegor</a:t>
            </a:r>
          </a:p>
          <a:p>
            <a:endParaRPr lang="sv-SE" baseline="0" dirty="0" smtClean="0"/>
          </a:p>
          <a:p>
            <a:r>
              <a:rPr lang="sv-SE" baseline="0" dirty="0" smtClean="0"/>
              <a:t>Få upp saker till ytan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6BC72-DB44-4DC4-9C91-2D91031D4872}" type="slidenum">
              <a:rPr lang="sv-SE" smtClean="0"/>
              <a:pPr/>
              <a:t>11</a:t>
            </a:fld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12</a:t>
            </a:fld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13</a:t>
            </a:fld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14</a:t>
            </a:fld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15</a:t>
            </a:fld>
            <a:endParaRPr lang="sv-S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17</a:t>
            </a:fld>
            <a:endParaRPr lang="sv-S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18</a:t>
            </a:fld>
            <a:endParaRPr lang="sv-S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Hur lagar du trasiga fönster eller hur minskar du testningsskulden?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19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Synen på</a:t>
            </a:r>
            <a:r>
              <a:rPr lang="sv-SE" baseline="0" dirty="0" smtClean="0"/>
              <a:t> testaren påverkar hur mycket som helst!</a:t>
            </a:r>
          </a:p>
          <a:p>
            <a:endParaRPr lang="sv-SE" baseline="0" dirty="0" smtClean="0"/>
          </a:p>
          <a:p>
            <a:r>
              <a:rPr lang="sv-SE" baseline="0" dirty="0" smtClean="0"/>
              <a:t>Kan vilken testare som helst ersättas av vem som helst i organisationen?</a:t>
            </a:r>
          </a:p>
          <a:p>
            <a:endParaRPr lang="sv-SE" dirty="0" smtClean="0"/>
          </a:p>
          <a:p>
            <a:r>
              <a:rPr lang="sv-SE" dirty="0" smtClean="0"/>
              <a:t>Läs ”A </a:t>
            </a:r>
            <a:r>
              <a:rPr lang="sv-SE" dirty="0" err="1" smtClean="0"/>
              <a:t>tutorial</a:t>
            </a:r>
            <a:r>
              <a:rPr lang="sv-SE" dirty="0" smtClean="0"/>
              <a:t> in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exploratory</a:t>
            </a:r>
            <a:r>
              <a:rPr lang="sv-SE" baseline="0" dirty="0" smtClean="0"/>
              <a:t> testing” av Cem Kaner för att fördjupa er!</a:t>
            </a:r>
          </a:p>
          <a:p>
            <a:endParaRPr lang="sv-SE" baseline="0" dirty="0" smtClean="0"/>
          </a:p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20</a:t>
            </a:fld>
            <a:endParaRPr lang="sv-S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Vet ni vad som ger värde? Om inte, ta reda på det!</a:t>
            </a:r>
          </a:p>
          <a:p>
            <a:endParaRPr lang="sv-SE" dirty="0" smtClean="0"/>
          </a:p>
          <a:p>
            <a:r>
              <a:rPr lang="sv-SE" sz="1200" dirty="0" smtClean="0"/>
              <a:t>Läs Jonathan Kohls artiklar på hans blogg om vad han anser ge värde för testning.</a:t>
            </a:r>
            <a:endParaRPr lang="sv-SE" dirty="0" smtClean="0"/>
          </a:p>
          <a:p>
            <a:endParaRPr lang="sv-SE" dirty="0" smtClean="0"/>
          </a:p>
          <a:p>
            <a:r>
              <a:rPr lang="sv-SE" baseline="0" dirty="0" err="1" smtClean="0"/>
              <a:t>Peopleware</a:t>
            </a:r>
            <a:r>
              <a:rPr lang="sv-SE" baseline="0" dirty="0" smtClean="0"/>
              <a:t> går igenom saker som du inte ska göra för att på så vis möjliggöra för gruppen att växa till ett sammansvetsat team.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21</a:t>
            </a:fld>
            <a:endParaRPr lang="sv-S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Det är så lätt att hamna för sig själv som testare</a:t>
            </a:r>
          </a:p>
          <a:p>
            <a:endParaRPr lang="sv-SE" dirty="0" smtClean="0"/>
          </a:p>
          <a:p>
            <a:r>
              <a:rPr lang="sv-SE" dirty="0" smtClean="0"/>
              <a:t>Det</a:t>
            </a:r>
            <a:r>
              <a:rPr lang="sv-SE" baseline="0" dirty="0" smtClean="0"/>
              <a:t> är vi som får bjuda till och bjuda in</a:t>
            </a:r>
          </a:p>
          <a:p>
            <a:endParaRPr lang="sv-SE" baseline="0" dirty="0" smtClean="0"/>
          </a:p>
          <a:p>
            <a:r>
              <a:rPr lang="sv-SE" baseline="0" dirty="0" smtClean="0"/>
              <a:t>Ta initiativen</a:t>
            </a:r>
          </a:p>
          <a:p>
            <a:endParaRPr lang="sv-SE" baseline="0" dirty="0" smtClean="0"/>
          </a:p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6BC72-DB44-4DC4-9C91-2D91031D4872}" type="slidenum">
              <a:rPr lang="sv-SE" smtClean="0"/>
              <a:pPr/>
              <a:t>22</a:t>
            </a:fld>
            <a:endParaRPr lang="sv-S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Par-testning</a:t>
            </a:r>
            <a:r>
              <a:rPr lang="sv-SE" baseline="0" dirty="0" smtClean="0"/>
              <a:t> är utmärkt för att lära känna din testgrupp och personer utanför testgruppen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23</a:t>
            </a:fld>
            <a:endParaRPr lang="sv-S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6BC72-DB44-4DC4-9C91-2D91031D4872}" type="slidenum">
              <a:rPr lang="sv-SE" smtClean="0"/>
              <a:pPr/>
              <a:t>24</a:t>
            </a:fld>
            <a:endParaRPr lang="sv-S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Exempel</a:t>
            </a:r>
          </a:p>
          <a:p>
            <a:r>
              <a:rPr lang="sv-SE" baseline="0" dirty="0" err="1" smtClean="0"/>
              <a:t>Razis</a:t>
            </a:r>
            <a:r>
              <a:rPr lang="sv-SE" baseline="0" dirty="0" smtClean="0"/>
              <a:t> bugg som tog flera timmar</a:t>
            </a:r>
          </a:p>
          <a:p>
            <a:endParaRPr lang="sv-SE" baseline="0" dirty="0" smtClean="0"/>
          </a:p>
          <a:p>
            <a:r>
              <a:rPr lang="sv-SE" baseline="0" dirty="0" smtClean="0"/>
              <a:t>Visa för alla att ni vill bli bättre på att skriva buggrapporter och att ni gör ert bästa!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6BC72-DB44-4DC4-9C91-2D91031D4872}" type="slidenum">
              <a:rPr lang="sv-SE" smtClean="0"/>
              <a:pPr/>
              <a:t>25</a:t>
            </a:fld>
            <a:endParaRPr lang="sv-S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26</a:t>
            </a:fld>
            <a:endParaRPr lang="sv-S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27</a:t>
            </a:fld>
            <a:endParaRPr lang="sv-S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28</a:t>
            </a:fld>
            <a:endParaRPr lang="sv-S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Någon som är utvecklare?</a:t>
            </a:r>
          </a:p>
          <a:p>
            <a:endParaRPr lang="sv-SE" dirty="0" smtClean="0"/>
          </a:p>
          <a:p>
            <a:r>
              <a:rPr lang="sv-SE" dirty="0" smtClean="0"/>
              <a:t>Detta</a:t>
            </a:r>
            <a:r>
              <a:rPr lang="sv-SE" baseline="0" dirty="0" smtClean="0"/>
              <a:t> är positivt! Ett bra sätt att hantera Broken Windows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6BC72-DB44-4DC4-9C91-2D91031D4872}" type="slidenum">
              <a:rPr lang="sv-SE" smtClean="0"/>
              <a:pPr/>
              <a:t>29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Någon som har hört om denna teorin tidigare?</a:t>
            </a:r>
          </a:p>
          <a:p>
            <a:endParaRPr lang="sv-SE" dirty="0" smtClean="0"/>
          </a:p>
          <a:p>
            <a:r>
              <a:rPr lang="sv-SE" dirty="0" smtClean="0"/>
              <a:t>Detta handlar alltså</a:t>
            </a:r>
            <a:r>
              <a:rPr lang="sv-SE" baseline="0" dirty="0" smtClean="0"/>
              <a:t> </a:t>
            </a:r>
            <a:r>
              <a:rPr lang="sv-SE" dirty="0" smtClean="0"/>
              <a:t>inte om Microsoft Broken Windows, utan andra broken </a:t>
            </a:r>
            <a:r>
              <a:rPr lang="sv-SE" dirty="0" err="1" smtClean="0"/>
              <a:t>windows</a:t>
            </a:r>
            <a:r>
              <a:rPr lang="sv-SE" dirty="0" smtClean="0"/>
              <a:t>.</a:t>
            </a:r>
          </a:p>
          <a:p>
            <a:endParaRPr lang="sv-SE" dirty="0" smtClean="0"/>
          </a:p>
          <a:p>
            <a:r>
              <a:rPr lang="sv-SE" dirty="0" smtClean="0"/>
              <a:t>Broken</a:t>
            </a:r>
            <a:r>
              <a:rPr lang="sv-SE" baseline="0" dirty="0" smtClean="0"/>
              <a:t> Windows-teorin användes av polisväsendet i </a:t>
            </a:r>
            <a:r>
              <a:rPr lang="sv-SE" baseline="0" dirty="0" err="1" smtClean="0"/>
              <a:t>bl.a</a:t>
            </a:r>
            <a:r>
              <a:rPr lang="sv-SE" baseline="0" dirty="0" smtClean="0"/>
              <a:t> New York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Flera saker som man kan fundera på i denna teorin,</a:t>
            </a:r>
            <a:r>
              <a:rPr lang="sv-SE" baseline="0" dirty="0" smtClean="0"/>
              <a:t> den används mycket inom sociologi och psykologi.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Exempel</a:t>
            </a:r>
            <a:r>
              <a:rPr lang="sv-SE" baseline="0" dirty="0" smtClean="0"/>
              <a:t> om bilen som blir kvaddad så fort en ruta blir krossad</a:t>
            </a:r>
          </a:p>
          <a:p>
            <a:endParaRPr lang="sv-S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Tröskeln för vad som är accepterat sänks.</a:t>
            </a:r>
          </a:p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6BC72-DB44-4DC4-9C91-2D91031D4872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Någon som läst </a:t>
            </a:r>
            <a:r>
              <a:rPr lang="sv-SE" dirty="0" err="1" smtClean="0"/>
              <a:t>Pragmatic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Programmer</a:t>
            </a:r>
            <a:r>
              <a:rPr lang="sv-SE" baseline="0" dirty="0" smtClean="0"/>
              <a:t>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Om någon håller låg ambitionsnivå så är det ok för andra att ha lika låg.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30</a:t>
            </a:fld>
            <a:endParaRPr lang="sv-S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Om en person istället håller en hög ambitionsnivå</a:t>
            </a:r>
            <a:r>
              <a:rPr lang="sv-SE" baseline="0" dirty="0" smtClean="0"/>
              <a:t> så vill ingen sticka ut med att ha en låg ambitionsnivå.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31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6BC72-DB44-4DC4-9C91-2D91031D4872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6BC72-DB44-4DC4-9C91-2D91031D4872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Testningsskulden är inspirerad av </a:t>
            </a:r>
            <a:r>
              <a:rPr lang="sv-SE" dirty="0" err="1" smtClean="0"/>
              <a:t>Ward</a:t>
            </a:r>
            <a:r>
              <a:rPr lang="sv-SE" dirty="0" smtClean="0"/>
              <a:t> Cunninghams</a:t>
            </a:r>
            <a:r>
              <a:rPr lang="sv-SE" baseline="0" dirty="0" smtClean="0"/>
              <a:t> definition av teknisk skuld, som främst handlar om utveckling.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7</a:t>
            </a:fld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baseline="0" dirty="0" smtClean="0"/>
              <a:t>Känner ni er så här? Har ni svårt att göra ert jobb som testare?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8</a:t>
            </a:fld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Med en</a:t>
            </a:r>
            <a:r>
              <a:rPr lang="sv-SE" baseline="0" dirty="0" smtClean="0"/>
              <a:t> </a:t>
            </a:r>
            <a:r>
              <a:rPr lang="sv-SE" dirty="0" smtClean="0"/>
              <a:t>liten testningsskuld kommer det</a:t>
            </a:r>
            <a:r>
              <a:rPr lang="sv-SE" baseline="0" dirty="0" smtClean="0"/>
              <a:t> gå smidigare.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C1BE-FA0C-435C-875D-C50742C619FB}" type="slidenum">
              <a:rPr lang="sv-SE" smtClean="0"/>
              <a:pPr/>
              <a:t>9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5105-E206-4629-B14C-E11F42F93123}" type="datetimeFigureOut">
              <a:rPr lang="sv-SE" smtClean="0"/>
              <a:pPr/>
              <a:t>2011-05-09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7BF3-5513-47BB-A2C0-A35E5E33DA7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5105-E206-4629-B14C-E11F42F93123}" type="datetimeFigureOut">
              <a:rPr lang="sv-SE" smtClean="0"/>
              <a:pPr/>
              <a:t>2011-05-09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7BF3-5513-47BB-A2C0-A35E5E33DA7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5105-E206-4629-B14C-E11F42F93123}" type="datetimeFigureOut">
              <a:rPr lang="sv-SE" smtClean="0"/>
              <a:pPr/>
              <a:t>2011-05-09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7BF3-5513-47BB-A2C0-A35E5E33DA7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2F51A-B74D-6344-B9AB-739BFA55B657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2F51A-B74D-6344-B9AB-739BFA55B657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2F51A-B74D-6344-B9AB-739BFA55B657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40386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0386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2F51A-B74D-6344-B9AB-739BFA55B657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2F51A-B74D-6344-B9AB-739BFA55B657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2F51A-B74D-6344-B9AB-739BFA55B657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2F51A-B74D-6344-B9AB-739BFA55B657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2F51A-B74D-6344-B9AB-739BFA55B657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5105-E206-4629-B14C-E11F42F93123}" type="datetimeFigureOut">
              <a:rPr lang="sv-SE" smtClean="0"/>
              <a:pPr/>
              <a:t>2011-05-09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7BF3-5513-47BB-A2C0-A35E5E33DA7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Click icon to add picture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2F51A-B74D-6344-B9AB-739BFA55B657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2F51A-B74D-6344-B9AB-739BFA55B657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34087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34087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2F51A-B74D-6344-B9AB-739BFA55B657}" type="slidenum">
              <a:rPr lang="sv-SE" smtClean="0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5105-E206-4629-B14C-E11F42F93123}" type="datetimeFigureOut">
              <a:rPr lang="sv-SE" smtClean="0"/>
              <a:pPr/>
              <a:t>2011-05-09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7BF3-5513-47BB-A2C0-A35E5E33DA7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5105-E206-4629-B14C-E11F42F93123}" type="datetimeFigureOut">
              <a:rPr lang="sv-SE" smtClean="0"/>
              <a:pPr/>
              <a:t>2011-05-09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7BF3-5513-47BB-A2C0-A35E5E33DA7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5105-E206-4629-B14C-E11F42F93123}" type="datetimeFigureOut">
              <a:rPr lang="sv-SE" smtClean="0"/>
              <a:pPr/>
              <a:t>2011-05-09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7BF3-5513-47BB-A2C0-A35E5E33DA7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5105-E206-4629-B14C-E11F42F93123}" type="datetimeFigureOut">
              <a:rPr lang="sv-SE" smtClean="0"/>
              <a:pPr/>
              <a:t>2011-05-09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7BF3-5513-47BB-A2C0-A35E5E33DA7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5105-E206-4629-B14C-E11F42F93123}" type="datetimeFigureOut">
              <a:rPr lang="sv-SE" smtClean="0"/>
              <a:pPr/>
              <a:t>2011-05-09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7BF3-5513-47BB-A2C0-A35E5E33DA7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5105-E206-4629-B14C-E11F42F93123}" type="datetimeFigureOut">
              <a:rPr lang="sv-SE" smtClean="0"/>
              <a:pPr/>
              <a:t>2011-05-09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7BF3-5513-47BB-A2C0-A35E5E33DA7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5105-E206-4629-B14C-E11F42F93123}" type="datetimeFigureOut">
              <a:rPr lang="sv-SE" smtClean="0"/>
              <a:pPr/>
              <a:t>2011-05-09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7BF3-5513-47BB-A2C0-A35E5E33DA7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55105-E206-4629-B14C-E11F42F93123}" type="datetimeFigureOut">
              <a:rPr lang="sv-SE" smtClean="0"/>
              <a:pPr/>
              <a:t>2011-05-09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7BF3-5513-47BB-A2C0-A35E5E33DA72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1075"/>
            <a:ext cx="82296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" y="6524625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Franklin Gothic Medium" charset="0"/>
              </a:defRPr>
            </a:lvl1pPr>
          </a:lstStyle>
          <a:p>
            <a:pPr defTabSz="457200"/>
            <a:fld id="{7732F51A-B74D-6344-B9AB-739BFA55B657}" type="slidenum">
              <a:rPr lang="sv-SE" smtClean="0">
                <a:solidFill>
                  <a:srgbClr val="000000"/>
                </a:solidFill>
              </a:rPr>
              <a:pPr defTabSz="457200"/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97650"/>
            <a:ext cx="9144000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>
              <a:defRPr/>
            </a:pPr>
            <a:r>
              <a:rPr lang="en-US" sz="800">
                <a:solidFill>
                  <a:srgbClr val="000000"/>
                </a:solidFill>
              </a:rPr>
              <a:t>Qamcom Technology AB | www.qamcom.com | +46 31 721 1730</a:t>
            </a:r>
          </a:p>
        </p:txBody>
      </p:sp>
      <p:pic>
        <p:nvPicPr>
          <p:cNvPr id="1031" name="Picture 12" descr="qamcom_logo_200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56550" y="6581775"/>
            <a:ext cx="1081088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A50021"/>
          </a:solidFill>
          <a:latin typeface="Franklin Gothic Medium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A50021"/>
          </a:solidFill>
          <a:latin typeface="Franklin Gothic Medium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A50021"/>
          </a:solidFill>
          <a:latin typeface="Franklin Gothic Medium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A50021"/>
          </a:solidFill>
          <a:latin typeface="Franklin Gothic Medium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A50021"/>
          </a:solidFill>
          <a:latin typeface="Franklin Gothic Medium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A50021"/>
          </a:solidFill>
          <a:latin typeface="Franklin Gothic Boo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A50021"/>
          </a:solidFill>
          <a:latin typeface="Franklin Gothic Boo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A50021"/>
          </a:solidFill>
          <a:latin typeface="Franklin Gothic Boo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A50021"/>
          </a:solidFill>
          <a:latin typeface="Franklin Gothic Boo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Blip>
          <a:blip r:embed="rId14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16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aner.com/" TargetMode="External"/><Relationship Id="rId3" Type="http://schemas.openxmlformats.org/officeDocument/2006/relationships/hyperlink" Target="http://www.artima.com/intv/fixit.html" TargetMode="External"/><Relationship Id="rId7" Type="http://schemas.openxmlformats.org/officeDocument/2006/relationships/hyperlink" Target="http://blog.objectmentor.com/articles/2009/09/22/a-mess-is-not-a-technical-debt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martinfowler.com/bliki/TechnicalDebtQuadrant.html" TargetMode="External"/><Relationship Id="rId5" Type="http://schemas.openxmlformats.org/officeDocument/2006/relationships/hyperlink" Target="http://www.c2.com/cgi/wiki?ComplexityAsDebt" TargetMode="External"/><Relationship Id="rId10" Type="http://schemas.openxmlformats.org/officeDocument/2006/relationships/hyperlink" Target="http://thetesteye.com/blog/2009/07/the-impact-of-a-good-or-bad-bug-report/" TargetMode="External"/><Relationship Id="rId4" Type="http://schemas.openxmlformats.org/officeDocument/2006/relationships/hyperlink" Target="http://www.manhattan-institute.org/pdf/_atlantic_monthly-broken_windows.pdf" TargetMode="External"/><Relationship Id="rId9" Type="http://schemas.openxmlformats.org/officeDocument/2006/relationships/hyperlink" Target="http://www.kohl.ca/blog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71942"/>
            <a:ext cx="7772400" cy="1470025"/>
          </a:xfrm>
        </p:spPr>
        <p:txBody>
          <a:bodyPr/>
          <a:lstStyle/>
          <a:p>
            <a: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  <a:t>Broken Windows-teorin och testningsskuld</a:t>
            </a:r>
            <a:b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  <a:t>Version 1.0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19738"/>
            <a:ext cx="6400800" cy="752468"/>
          </a:xfrm>
        </p:spPr>
        <p:txBody>
          <a:bodyPr/>
          <a:lstStyle/>
          <a:p>
            <a:r>
              <a:rPr lang="sv-SE" dirty="0" smtClean="0"/>
              <a:t>Martin Jansson</a:t>
            </a:r>
          </a:p>
          <a:p>
            <a:r>
              <a:rPr lang="sv-SE" dirty="0" smtClean="0"/>
              <a:t>Qamcom Technology AB</a:t>
            </a:r>
          </a:p>
          <a:p>
            <a:r>
              <a:rPr lang="sv-SE" dirty="0" smtClean="0"/>
              <a:t>15 oktober 2010</a:t>
            </a:r>
            <a:endParaRPr lang="sv-SE" dirty="0"/>
          </a:p>
        </p:txBody>
      </p:sp>
      <p:pic>
        <p:nvPicPr>
          <p:cNvPr id="50178" name="Picture 2" descr="Picture of Broken Window - Free Pictures - FreeFoto.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60648"/>
            <a:ext cx="3810000" cy="410445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Testningsskuld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200" dirty="0" smtClean="0"/>
              <a:t>Vi undersöker närmare</a:t>
            </a:r>
          </a:p>
          <a:p>
            <a:pPr lvl="1"/>
            <a:r>
              <a:rPr lang="sv-SE" sz="2400" b="1" dirty="0" smtClean="0"/>
              <a:t>Hur man identifierar saker som ökar testningsskulden</a:t>
            </a:r>
          </a:p>
          <a:p>
            <a:pPr lvl="1"/>
            <a:r>
              <a:rPr lang="sv-SE" sz="2400" dirty="0" smtClean="0"/>
              <a:t>Hur minskar man testningsskulden</a:t>
            </a:r>
            <a:endParaRPr lang="sv-SE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Hur man identifierar saker som ökar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800" dirty="0" smtClean="0"/>
              <a:t>På morgonmötet med testgruppen, stanna upp och lyssna</a:t>
            </a:r>
          </a:p>
          <a:p>
            <a:pPr lvl="1"/>
            <a:r>
              <a:rPr lang="sv-SE" sz="2400" dirty="0" smtClean="0"/>
              <a:t>Vad är det som stör testgruppen?</a:t>
            </a:r>
          </a:p>
          <a:p>
            <a:pPr lvl="1"/>
            <a:r>
              <a:rPr lang="sv-SE" sz="2400" dirty="0" smtClean="0"/>
              <a:t>Vilka hinder ser dom?</a:t>
            </a:r>
          </a:p>
          <a:p>
            <a:pPr lvl="1"/>
            <a:r>
              <a:rPr lang="sv-SE" sz="2400" dirty="0" smtClean="0"/>
              <a:t>Vad är deras största farhågor?</a:t>
            </a:r>
          </a:p>
          <a:p>
            <a:pPr lvl="1"/>
            <a:r>
              <a:rPr lang="sv-SE" sz="2400" dirty="0" smtClean="0"/>
              <a:t>Vad stoppar dom från att göra ett bra jobb?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man identifierar saker som ökar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På</a:t>
            </a:r>
            <a:r>
              <a:rPr lang="en-US" sz="2800" dirty="0" smtClean="0"/>
              <a:t> </a:t>
            </a:r>
            <a:r>
              <a:rPr lang="en-US" sz="2800" dirty="0" err="1" smtClean="0"/>
              <a:t>mötet</a:t>
            </a:r>
            <a:r>
              <a:rPr lang="en-US" sz="2800" dirty="0" smtClean="0"/>
              <a:t> med </a:t>
            </a:r>
            <a:r>
              <a:rPr lang="en-US" sz="2800" dirty="0" err="1" smtClean="0"/>
              <a:t>kravställarna</a:t>
            </a:r>
            <a:r>
              <a:rPr lang="en-US" sz="2800" dirty="0" smtClean="0"/>
              <a:t>, </a:t>
            </a:r>
            <a:r>
              <a:rPr lang="en-US" sz="2800" dirty="0" err="1" smtClean="0"/>
              <a:t>stanna</a:t>
            </a:r>
            <a:r>
              <a:rPr lang="en-US" sz="2800" dirty="0" smtClean="0"/>
              <a:t> </a:t>
            </a:r>
            <a:r>
              <a:rPr lang="en-US" sz="2800" dirty="0" err="1" smtClean="0"/>
              <a:t>upp</a:t>
            </a:r>
            <a:r>
              <a:rPr lang="en-US" sz="2800" dirty="0" smtClean="0"/>
              <a:t> </a:t>
            </a:r>
            <a:r>
              <a:rPr lang="en-US" sz="2800" dirty="0" err="1" smtClean="0"/>
              <a:t>och</a:t>
            </a:r>
            <a:r>
              <a:rPr lang="en-US" sz="2800" dirty="0" smtClean="0"/>
              <a:t> </a:t>
            </a:r>
            <a:r>
              <a:rPr lang="en-US" sz="2800" dirty="0" err="1" smtClean="0"/>
              <a:t>lyssna</a:t>
            </a:r>
            <a:endParaRPr lang="en-US" sz="2800" dirty="0" smtClean="0"/>
          </a:p>
          <a:p>
            <a:pPr lvl="1"/>
            <a:r>
              <a:rPr lang="en-US" sz="2400" dirty="0" err="1" smtClean="0"/>
              <a:t>Tycker</a:t>
            </a:r>
            <a:r>
              <a:rPr lang="en-US" sz="2400" dirty="0" smtClean="0"/>
              <a:t> </a:t>
            </a:r>
            <a:r>
              <a:rPr lang="en-US" sz="2400" dirty="0" err="1" smtClean="0"/>
              <a:t>testgruppen</a:t>
            </a:r>
            <a:r>
              <a:rPr lang="en-US" sz="2400" dirty="0" smtClean="0"/>
              <a:t> </a:t>
            </a:r>
            <a:r>
              <a:rPr lang="en-US" sz="2400" dirty="0" err="1" smtClean="0"/>
              <a:t>att</a:t>
            </a:r>
            <a:r>
              <a:rPr lang="en-US" sz="2400" dirty="0" smtClean="0"/>
              <a:t> de </a:t>
            </a:r>
            <a:r>
              <a:rPr lang="en-US" sz="2400" dirty="0" err="1" smtClean="0"/>
              <a:t>har</a:t>
            </a:r>
            <a:r>
              <a:rPr lang="en-US" sz="2400" dirty="0" smtClean="0"/>
              <a:t> </a:t>
            </a:r>
            <a:r>
              <a:rPr lang="en-US" sz="2400" dirty="0" err="1" smtClean="0"/>
              <a:t>bättre</a:t>
            </a:r>
            <a:r>
              <a:rPr lang="en-US" sz="2400" dirty="0" smtClean="0"/>
              <a:t> </a:t>
            </a:r>
            <a:r>
              <a:rPr lang="en-US" sz="2400" dirty="0" err="1" smtClean="0"/>
              <a:t>kunskap</a:t>
            </a:r>
            <a:r>
              <a:rPr lang="en-US" sz="2400" dirty="0" smtClean="0"/>
              <a:t> </a:t>
            </a:r>
            <a:r>
              <a:rPr lang="en-US" sz="2400" dirty="0" err="1" smtClean="0"/>
              <a:t>om</a:t>
            </a:r>
            <a:r>
              <a:rPr lang="en-US" sz="2400" dirty="0" smtClean="0"/>
              <a:t> </a:t>
            </a:r>
            <a:r>
              <a:rPr lang="en-US" sz="2400" dirty="0" err="1" smtClean="0"/>
              <a:t>kunden</a:t>
            </a:r>
            <a:r>
              <a:rPr lang="en-US" sz="2400" dirty="0" smtClean="0"/>
              <a:t> </a:t>
            </a:r>
            <a:r>
              <a:rPr lang="en-US" sz="2400" dirty="0" err="1" smtClean="0"/>
              <a:t>än</a:t>
            </a:r>
            <a:r>
              <a:rPr lang="en-US" sz="2400" dirty="0" smtClean="0"/>
              <a:t> de </a:t>
            </a:r>
            <a:r>
              <a:rPr lang="en-US" sz="2400" dirty="0" err="1" smtClean="0"/>
              <a:t>som</a:t>
            </a:r>
            <a:r>
              <a:rPr lang="en-US" sz="2400" dirty="0" smtClean="0"/>
              <a:t> </a:t>
            </a:r>
            <a:r>
              <a:rPr lang="en-US" sz="2400" dirty="0" err="1" smtClean="0"/>
              <a:t>skriver</a:t>
            </a:r>
            <a:r>
              <a:rPr lang="en-US" sz="2400" dirty="0" smtClean="0"/>
              <a:t> </a:t>
            </a:r>
            <a:r>
              <a:rPr lang="en-US" sz="2400" dirty="0" err="1" smtClean="0"/>
              <a:t>kraven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Frågar</a:t>
            </a:r>
            <a:r>
              <a:rPr lang="en-US" sz="2400" dirty="0" smtClean="0"/>
              <a:t> </a:t>
            </a:r>
            <a:r>
              <a:rPr lang="en-US" sz="2400" dirty="0" err="1" smtClean="0"/>
              <a:t>kravställarna</a:t>
            </a:r>
            <a:r>
              <a:rPr lang="en-US" sz="2400" dirty="0" smtClean="0"/>
              <a:t> </a:t>
            </a:r>
            <a:r>
              <a:rPr lang="en-US" sz="2400" dirty="0" err="1" smtClean="0"/>
              <a:t>vad</a:t>
            </a:r>
            <a:r>
              <a:rPr lang="en-US" sz="2400" dirty="0" smtClean="0"/>
              <a:t> </a:t>
            </a:r>
            <a:r>
              <a:rPr lang="en-US" sz="2400" dirty="0" err="1" smtClean="0"/>
              <a:t>testgruppen</a:t>
            </a:r>
            <a:r>
              <a:rPr lang="en-US" sz="2400" dirty="0" smtClean="0"/>
              <a:t> </a:t>
            </a:r>
            <a:r>
              <a:rPr lang="en-US" sz="2400" dirty="0" err="1" smtClean="0"/>
              <a:t>tycker</a:t>
            </a:r>
            <a:r>
              <a:rPr lang="en-US" sz="2400" dirty="0" smtClean="0"/>
              <a:t> </a:t>
            </a:r>
            <a:r>
              <a:rPr lang="en-US" sz="2400" dirty="0" err="1" smtClean="0"/>
              <a:t>om</a:t>
            </a:r>
            <a:r>
              <a:rPr lang="en-US" sz="2400" dirty="0" smtClean="0"/>
              <a:t> </a:t>
            </a:r>
            <a:r>
              <a:rPr lang="en-US" sz="2400" dirty="0" err="1" smtClean="0"/>
              <a:t>nya</a:t>
            </a:r>
            <a:r>
              <a:rPr lang="en-US" sz="2400" dirty="0" smtClean="0"/>
              <a:t> </a:t>
            </a:r>
            <a:r>
              <a:rPr lang="en-US" sz="2400" dirty="0" err="1" smtClean="0"/>
              <a:t>funktioner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produkten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Är</a:t>
            </a:r>
            <a:r>
              <a:rPr lang="en-US" sz="2400" dirty="0" smtClean="0"/>
              <a:t> </a:t>
            </a:r>
            <a:r>
              <a:rPr lang="en-US" sz="2400" dirty="0" err="1" smtClean="0"/>
              <a:t>samarbetet</a:t>
            </a:r>
            <a:r>
              <a:rPr lang="en-US" sz="2400" dirty="0" smtClean="0"/>
              <a:t> med </a:t>
            </a:r>
            <a:r>
              <a:rPr lang="en-US" sz="2400" dirty="0" err="1" smtClean="0"/>
              <a:t>kravställarna</a:t>
            </a:r>
            <a:r>
              <a:rPr lang="en-US" sz="2400" dirty="0" smtClean="0"/>
              <a:t> bra? </a:t>
            </a:r>
            <a:r>
              <a:rPr lang="en-US" sz="2400" dirty="0" err="1" smtClean="0"/>
              <a:t>Arbetar</a:t>
            </a:r>
            <a:r>
              <a:rPr lang="en-US" sz="2400" dirty="0" smtClean="0"/>
              <a:t> </a:t>
            </a:r>
            <a:r>
              <a:rPr lang="en-US" sz="2400" dirty="0" err="1" smtClean="0"/>
              <a:t>ni</a:t>
            </a:r>
            <a:r>
              <a:rPr lang="en-US" sz="2400" dirty="0" smtClean="0"/>
              <a:t> </a:t>
            </a:r>
            <a:r>
              <a:rPr lang="en-US" sz="2400" dirty="0" err="1" smtClean="0"/>
              <a:t>ihop</a:t>
            </a:r>
            <a:r>
              <a:rPr lang="en-US" sz="2400" dirty="0" smtClean="0"/>
              <a:t> alls?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Hur man identifierar saker som ökar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På</a:t>
            </a:r>
            <a:r>
              <a:rPr lang="en-US" sz="2800" dirty="0" smtClean="0"/>
              <a:t> </a:t>
            </a:r>
            <a:r>
              <a:rPr lang="en-US" sz="2800" dirty="0" err="1" smtClean="0"/>
              <a:t>mötet</a:t>
            </a:r>
            <a:r>
              <a:rPr lang="en-US" sz="2800" dirty="0" smtClean="0"/>
              <a:t> med </a:t>
            </a:r>
            <a:r>
              <a:rPr lang="en-US" sz="2800" dirty="0" err="1" smtClean="0"/>
              <a:t>projektledning</a:t>
            </a:r>
            <a:r>
              <a:rPr lang="en-US" sz="2800" dirty="0" smtClean="0"/>
              <a:t>, </a:t>
            </a:r>
            <a:r>
              <a:rPr lang="en-US" sz="2800" dirty="0" err="1" smtClean="0"/>
              <a:t>stanna</a:t>
            </a:r>
            <a:r>
              <a:rPr lang="en-US" sz="2800" dirty="0" smtClean="0"/>
              <a:t> </a:t>
            </a:r>
            <a:r>
              <a:rPr lang="en-US" sz="2800" dirty="0" err="1" smtClean="0"/>
              <a:t>upp</a:t>
            </a:r>
            <a:r>
              <a:rPr lang="en-US" sz="2800" dirty="0" smtClean="0"/>
              <a:t> </a:t>
            </a:r>
            <a:r>
              <a:rPr lang="en-US" sz="2800" dirty="0" err="1" smtClean="0"/>
              <a:t>och</a:t>
            </a:r>
            <a:r>
              <a:rPr lang="en-US" sz="2800" dirty="0" smtClean="0"/>
              <a:t> </a:t>
            </a:r>
            <a:r>
              <a:rPr lang="en-US" sz="2800" dirty="0" err="1" smtClean="0"/>
              <a:t>lyssna</a:t>
            </a:r>
            <a:endParaRPr lang="en-US" sz="2800" dirty="0" smtClean="0"/>
          </a:p>
          <a:p>
            <a:pPr lvl="1"/>
            <a:r>
              <a:rPr lang="en-US" sz="2400" dirty="0" err="1" smtClean="0"/>
              <a:t>Vilka</a:t>
            </a:r>
            <a:r>
              <a:rPr lang="en-US" sz="2400" dirty="0" smtClean="0"/>
              <a:t> problem </a:t>
            </a:r>
            <a:r>
              <a:rPr lang="en-US" sz="2400" dirty="0" err="1" smtClean="0"/>
              <a:t>tas</a:t>
            </a:r>
            <a:r>
              <a:rPr lang="en-US" sz="2400" dirty="0" smtClean="0"/>
              <a:t> </a:t>
            </a:r>
            <a:r>
              <a:rPr lang="en-US" sz="2400" dirty="0" err="1" smtClean="0"/>
              <a:t>upp</a:t>
            </a:r>
            <a:r>
              <a:rPr lang="en-US" sz="2400" dirty="0" smtClean="0"/>
              <a:t> </a:t>
            </a:r>
            <a:r>
              <a:rPr lang="en-US" sz="2400" dirty="0" err="1" smtClean="0"/>
              <a:t>på</a:t>
            </a:r>
            <a:r>
              <a:rPr lang="en-US" sz="2400" dirty="0" smtClean="0"/>
              <a:t> </a:t>
            </a:r>
            <a:r>
              <a:rPr lang="en-US" sz="2400" dirty="0" err="1" smtClean="0"/>
              <a:t>nästan</a:t>
            </a:r>
            <a:r>
              <a:rPr lang="en-US" sz="2400" dirty="0" smtClean="0"/>
              <a:t> </a:t>
            </a:r>
            <a:r>
              <a:rPr lang="en-US" sz="2400" dirty="0" err="1" smtClean="0"/>
              <a:t>varje</a:t>
            </a:r>
            <a:r>
              <a:rPr lang="en-US" sz="2400" dirty="0" smtClean="0"/>
              <a:t> </a:t>
            </a:r>
            <a:r>
              <a:rPr lang="en-US" sz="2400" dirty="0" err="1" smtClean="0"/>
              <a:t>möte</a:t>
            </a:r>
            <a:r>
              <a:rPr lang="en-US" sz="2400" dirty="0" smtClean="0"/>
              <a:t>, men </a:t>
            </a:r>
            <a:r>
              <a:rPr lang="en-US" sz="2400" dirty="0" err="1" smtClean="0"/>
              <a:t>är</a:t>
            </a:r>
            <a:r>
              <a:rPr lang="en-US" sz="2400" dirty="0" smtClean="0"/>
              <a:t> </a:t>
            </a:r>
            <a:r>
              <a:rPr lang="en-US" sz="2400" dirty="0" err="1" smtClean="0"/>
              <a:t>ofta</a:t>
            </a:r>
            <a:r>
              <a:rPr lang="en-US" sz="2400" dirty="0" smtClean="0"/>
              <a:t> </a:t>
            </a:r>
            <a:r>
              <a:rPr lang="en-US" sz="2400" dirty="0" err="1" smtClean="0"/>
              <a:t>ignorerade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Hur</a:t>
            </a:r>
            <a:r>
              <a:rPr lang="en-US" sz="2400" dirty="0" smtClean="0"/>
              <a:t> </a:t>
            </a:r>
            <a:r>
              <a:rPr lang="en-US" sz="2400" dirty="0" err="1" smtClean="0"/>
              <a:t>är</a:t>
            </a:r>
            <a:r>
              <a:rPr lang="en-US" sz="2400" dirty="0" smtClean="0"/>
              <a:t> </a:t>
            </a:r>
            <a:r>
              <a:rPr lang="en-US" sz="2400" dirty="0" err="1" smtClean="0"/>
              <a:t>relationen</a:t>
            </a:r>
            <a:r>
              <a:rPr lang="en-US" sz="2400" dirty="0" smtClean="0"/>
              <a:t> </a:t>
            </a:r>
            <a:r>
              <a:rPr lang="en-US" sz="2400" dirty="0" err="1" smtClean="0"/>
              <a:t>mellan</a:t>
            </a:r>
            <a:r>
              <a:rPr lang="en-US" sz="2400" dirty="0" smtClean="0"/>
              <a:t> </a:t>
            </a:r>
            <a:r>
              <a:rPr lang="en-US" sz="2400" dirty="0" err="1" smtClean="0"/>
              <a:t>projektdeltagarna</a:t>
            </a:r>
            <a:r>
              <a:rPr lang="en-US" sz="2400" dirty="0" smtClean="0"/>
              <a:t> </a:t>
            </a:r>
            <a:r>
              <a:rPr lang="en-US" sz="2400" dirty="0" err="1" smtClean="0"/>
              <a:t>och</a:t>
            </a:r>
            <a:r>
              <a:rPr lang="en-US" sz="2400" dirty="0" smtClean="0"/>
              <a:t> </a:t>
            </a:r>
            <a:r>
              <a:rPr lang="en-US" sz="2400" dirty="0" err="1" smtClean="0"/>
              <a:t>projektledaren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Vilka</a:t>
            </a:r>
            <a:r>
              <a:rPr lang="en-US" sz="2400" dirty="0" smtClean="0"/>
              <a:t> </a:t>
            </a:r>
            <a:r>
              <a:rPr lang="en-US" sz="2400" dirty="0" err="1" smtClean="0"/>
              <a:t>risker</a:t>
            </a:r>
            <a:r>
              <a:rPr lang="en-US" sz="2400" dirty="0" smtClean="0"/>
              <a:t> </a:t>
            </a:r>
            <a:r>
              <a:rPr lang="en-US" sz="2400" dirty="0" err="1" smtClean="0"/>
              <a:t>tas</a:t>
            </a:r>
            <a:r>
              <a:rPr lang="en-US" sz="2400" dirty="0" smtClean="0"/>
              <a:t> </a:t>
            </a:r>
            <a:r>
              <a:rPr lang="en-US" sz="2400" dirty="0" err="1" smtClean="0"/>
              <a:t>alltid</a:t>
            </a:r>
            <a:r>
              <a:rPr lang="en-US" sz="2400" dirty="0" smtClean="0"/>
              <a:t> </a:t>
            </a:r>
            <a:r>
              <a:rPr lang="en-US" sz="2400" dirty="0" err="1" smtClean="0"/>
              <a:t>upp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varje</a:t>
            </a:r>
            <a:r>
              <a:rPr lang="en-US" sz="2400" dirty="0" smtClean="0"/>
              <a:t> </a:t>
            </a:r>
            <a:r>
              <a:rPr lang="en-US" sz="2400" dirty="0" err="1" smtClean="0"/>
              <a:t>projekt</a:t>
            </a:r>
            <a:r>
              <a:rPr lang="en-US" sz="2400" dirty="0" smtClean="0"/>
              <a:t> </a:t>
            </a:r>
            <a:r>
              <a:rPr lang="en-US" sz="2400" dirty="0" err="1" smtClean="0"/>
              <a:t>och</a:t>
            </a:r>
            <a:r>
              <a:rPr lang="en-US" sz="2400" dirty="0" smtClean="0"/>
              <a:t> </a:t>
            </a:r>
            <a:r>
              <a:rPr lang="en-US" sz="2400" dirty="0" err="1" smtClean="0"/>
              <a:t>blir</a:t>
            </a:r>
            <a:r>
              <a:rPr lang="en-US" sz="2400" dirty="0" smtClean="0"/>
              <a:t> </a:t>
            </a:r>
            <a:r>
              <a:rPr lang="en-US" sz="2400" dirty="0" err="1" smtClean="0"/>
              <a:t>alltid</a:t>
            </a:r>
            <a:r>
              <a:rPr lang="en-US" sz="2400" dirty="0" smtClean="0"/>
              <a:t> </a:t>
            </a:r>
            <a:r>
              <a:rPr lang="en-US" sz="2400" dirty="0" err="1" smtClean="0"/>
              <a:t>ett</a:t>
            </a:r>
            <a:r>
              <a:rPr lang="en-US" sz="2400" dirty="0" smtClean="0"/>
              <a:t> </a:t>
            </a:r>
            <a:r>
              <a:rPr lang="en-US" sz="2400" dirty="0" err="1" smtClean="0"/>
              <a:t>faktum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Är</a:t>
            </a:r>
            <a:r>
              <a:rPr lang="en-US" sz="2400" dirty="0" smtClean="0"/>
              <a:t> </a:t>
            </a:r>
            <a:r>
              <a:rPr lang="en-US" sz="2400" dirty="0" err="1" smtClean="0"/>
              <a:t>testgruppens</a:t>
            </a:r>
            <a:r>
              <a:rPr lang="en-US" sz="2400" dirty="0" smtClean="0"/>
              <a:t> </a:t>
            </a:r>
            <a:r>
              <a:rPr lang="en-US" sz="2400" dirty="0" err="1" smtClean="0"/>
              <a:t>tro</a:t>
            </a:r>
            <a:r>
              <a:rPr lang="en-US" sz="2400" dirty="0" smtClean="0"/>
              <a:t> </a:t>
            </a:r>
            <a:r>
              <a:rPr lang="en-US" sz="2400" dirty="0" err="1" smtClean="0"/>
              <a:t>eller</a:t>
            </a:r>
            <a:r>
              <a:rPr lang="en-US" sz="2400" dirty="0" smtClean="0"/>
              <a:t> </a:t>
            </a:r>
            <a:r>
              <a:rPr lang="en-US" sz="2400" dirty="0" err="1" smtClean="0"/>
              <a:t>misstro</a:t>
            </a:r>
            <a:r>
              <a:rPr lang="en-US" sz="2400" dirty="0" smtClean="0"/>
              <a:t> till </a:t>
            </a:r>
            <a:r>
              <a:rPr lang="en-US" sz="2400" dirty="0" err="1" smtClean="0"/>
              <a:t>projektplanen</a:t>
            </a:r>
            <a:r>
              <a:rPr lang="en-US" sz="2400" dirty="0" smtClean="0"/>
              <a:t> </a:t>
            </a:r>
            <a:r>
              <a:rPr lang="en-US" sz="2400" dirty="0" err="1" smtClean="0"/>
              <a:t>kommunicerad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Känner</a:t>
            </a:r>
            <a:r>
              <a:rPr lang="en-US" sz="2400" dirty="0" smtClean="0"/>
              <a:t> </a:t>
            </a:r>
            <a:r>
              <a:rPr lang="en-US" sz="2400" dirty="0" err="1" smtClean="0"/>
              <a:t>ni</a:t>
            </a:r>
            <a:r>
              <a:rPr lang="en-US" sz="2400" dirty="0" smtClean="0"/>
              <a:t> </a:t>
            </a:r>
            <a:r>
              <a:rPr lang="en-US" sz="2400" dirty="0" err="1" smtClean="0"/>
              <a:t>att</a:t>
            </a:r>
            <a:r>
              <a:rPr lang="en-US" sz="2400" dirty="0" smtClean="0"/>
              <a:t> </a:t>
            </a:r>
            <a:r>
              <a:rPr lang="en-US" sz="2400" dirty="0" err="1" smtClean="0"/>
              <a:t>samarbetet</a:t>
            </a:r>
            <a:r>
              <a:rPr lang="en-US" sz="2400" dirty="0" smtClean="0"/>
              <a:t> </a:t>
            </a:r>
            <a:r>
              <a:rPr lang="en-US" sz="2400" dirty="0" err="1" smtClean="0"/>
              <a:t>mellan</a:t>
            </a:r>
            <a:r>
              <a:rPr lang="en-US" sz="2400" dirty="0" smtClean="0"/>
              <a:t> </a:t>
            </a:r>
            <a:r>
              <a:rPr lang="en-US" sz="2400" dirty="0" err="1" smtClean="0"/>
              <a:t>projektdeltagarna</a:t>
            </a:r>
            <a:r>
              <a:rPr lang="en-US" sz="2400" dirty="0" smtClean="0"/>
              <a:t> </a:t>
            </a:r>
            <a:r>
              <a:rPr lang="en-US" sz="2400" dirty="0" err="1" smtClean="0"/>
              <a:t>och</a:t>
            </a:r>
            <a:r>
              <a:rPr lang="en-US" sz="2400" dirty="0" smtClean="0"/>
              <a:t> </a:t>
            </a:r>
            <a:r>
              <a:rPr lang="en-US" sz="2400" dirty="0" err="1" smtClean="0"/>
              <a:t>projektledaren</a:t>
            </a:r>
            <a:r>
              <a:rPr lang="en-US" sz="2400" dirty="0" smtClean="0"/>
              <a:t> </a:t>
            </a:r>
            <a:r>
              <a:rPr lang="en-US" sz="2400" dirty="0" err="1" smtClean="0"/>
              <a:t>är</a:t>
            </a:r>
            <a:r>
              <a:rPr lang="en-US" sz="2400" dirty="0" smtClean="0"/>
              <a:t> bra?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man identifierar saker som ökar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På</a:t>
            </a:r>
            <a:r>
              <a:rPr lang="en-US" sz="2800" dirty="0" smtClean="0"/>
              <a:t> </a:t>
            </a:r>
            <a:r>
              <a:rPr lang="en-US" sz="2800" dirty="0" err="1" smtClean="0"/>
              <a:t>möte</a:t>
            </a:r>
            <a:r>
              <a:rPr lang="en-US" sz="2800" dirty="0" smtClean="0"/>
              <a:t> med </a:t>
            </a:r>
            <a:r>
              <a:rPr lang="en-US" sz="2800" dirty="0" err="1" smtClean="0"/>
              <a:t>utvecklare</a:t>
            </a:r>
            <a:r>
              <a:rPr lang="en-US" sz="2800" dirty="0" smtClean="0"/>
              <a:t>, </a:t>
            </a:r>
            <a:r>
              <a:rPr lang="en-US" sz="2800" dirty="0" err="1" smtClean="0"/>
              <a:t>stanna</a:t>
            </a:r>
            <a:r>
              <a:rPr lang="en-US" sz="2800" dirty="0" smtClean="0"/>
              <a:t> </a:t>
            </a:r>
            <a:r>
              <a:rPr lang="en-US" sz="2800" dirty="0" err="1" smtClean="0"/>
              <a:t>upp</a:t>
            </a:r>
            <a:r>
              <a:rPr lang="en-US" sz="2800" dirty="0" smtClean="0"/>
              <a:t> </a:t>
            </a:r>
            <a:r>
              <a:rPr lang="en-US" sz="2800" dirty="0" err="1" smtClean="0"/>
              <a:t>och</a:t>
            </a:r>
            <a:r>
              <a:rPr lang="en-US" sz="2800" dirty="0" smtClean="0"/>
              <a:t> </a:t>
            </a:r>
            <a:r>
              <a:rPr lang="en-US" sz="2800" dirty="0" err="1" smtClean="0"/>
              <a:t>lyssna</a:t>
            </a:r>
            <a:endParaRPr lang="en-US" sz="2800" dirty="0" smtClean="0"/>
          </a:p>
          <a:p>
            <a:pPr lvl="1"/>
            <a:r>
              <a:rPr lang="en-US" sz="2400" dirty="0" err="1" smtClean="0"/>
              <a:t>Vad</a:t>
            </a:r>
            <a:r>
              <a:rPr lang="en-US" sz="2400" dirty="0" smtClean="0"/>
              <a:t> </a:t>
            </a:r>
            <a:r>
              <a:rPr lang="en-US" sz="2400" dirty="0" err="1" smtClean="0"/>
              <a:t>är</a:t>
            </a:r>
            <a:r>
              <a:rPr lang="en-US" sz="2400" dirty="0" smtClean="0"/>
              <a:t> </a:t>
            </a:r>
            <a:r>
              <a:rPr lang="en-US" sz="2400" dirty="0" err="1" smtClean="0"/>
              <a:t>det</a:t>
            </a:r>
            <a:r>
              <a:rPr lang="en-US" sz="2400" dirty="0" smtClean="0"/>
              <a:t> </a:t>
            </a:r>
            <a:r>
              <a:rPr lang="en-US" sz="2400" dirty="0" err="1" smtClean="0"/>
              <a:t>utvecklarna</a:t>
            </a:r>
            <a:r>
              <a:rPr lang="en-US" sz="2400" dirty="0" smtClean="0"/>
              <a:t> </a:t>
            </a:r>
            <a:r>
              <a:rPr lang="en-US" sz="2400" dirty="0" err="1" smtClean="0"/>
              <a:t>frågar</a:t>
            </a:r>
            <a:r>
              <a:rPr lang="en-US" sz="2400" dirty="0" smtClean="0"/>
              <a:t> </a:t>
            </a:r>
            <a:r>
              <a:rPr lang="en-US" sz="2400" dirty="0" err="1" smtClean="0"/>
              <a:t>efter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smtClean="0"/>
              <a:t>Finns </a:t>
            </a:r>
            <a:r>
              <a:rPr lang="en-US" sz="2400" dirty="0" err="1" smtClean="0"/>
              <a:t>det</a:t>
            </a:r>
            <a:r>
              <a:rPr lang="en-US" sz="2400" dirty="0" smtClean="0"/>
              <a:t> en </a:t>
            </a:r>
            <a:r>
              <a:rPr lang="en-US" sz="2400" dirty="0" err="1" smtClean="0"/>
              <a:t>konflikt</a:t>
            </a:r>
            <a:r>
              <a:rPr lang="en-US" sz="2400" dirty="0" smtClean="0"/>
              <a:t> </a:t>
            </a:r>
            <a:r>
              <a:rPr lang="en-US" sz="2400" dirty="0" err="1" smtClean="0"/>
              <a:t>här</a:t>
            </a:r>
            <a:r>
              <a:rPr lang="en-US" sz="2400" dirty="0" smtClean="0"/>
              <a:t>? </a:t>
            </a:r>
            <a:r>
              <a:rPr lang="en-US" sz="2400" dirty="0" err="1" smtClean="0"/>
              <a:t>Stimulerar</a:t>
            </a:r>
            <a:r>
              <a:rPr lang="en-US" sz="2400" dirty="0" smtClean="0"/>
              <a:t> du </a:t>
            </a:r>
            <a:r>
              <a:rPr lang="en-US" sz="2400" dirty="0" err="1" smtClean="0"/>
              <a:t>konflikten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Känner</a:t>
            </a:r>
            <a:r>
              <a:rPr lang="en-US" sz="2400" dirty="0" smtClean="0"/>
              <a:t> </a:t>
            </a:r>
            <a:r>
              <a:rPr lang="en-US" sz="2400" dirty="0" err="1" smtClean="0"/>
              <a:t>ni</a:t>
            </a:r>
            <a:r>
              <a:rPr lang="en-US" sz="2400" dirty="0" smtClean="0"/>
              <a:t> </a:t>
            </a:r>
            <a:r>
              <a:rPr lang="en-US" sz="2400" dirty="0" err="1" smtClean="0"/>
              <a:t>att</a:t>
            </a:r>
            <a:r>
              <a:rPr lang="en-US" sz="2400" dirty="0" smtClean="0"/>
              <a:t> </a:t>
            </a:r>
            <a:r>
              <a:rPr lang="en-US" sz="2400" dirty="0" err="1" smtClean="0"/>
              <a:t>samarbetet</a:t>
            </a:r>
            <a:r>
              <a:rPr lang="en-US" sz="2400" dirty="0" smtClean="0"/>
              <a:t> med </a:t>
            </a:r>
            <a:r>
              <a:rPr lang="en-US" sz="2400" dirty="0" err="1" smtClean="0"/>
              <a:t>utvecklarna</a:t>
            </a:r>
            <a:r>
              <a:rPr lang="en-US" sz="2400" dirty="0" smtClean="0"/>
              <a:t> </a:t>
            </a:r>
            <a:r>
              <a:rPr lang="en-US" sz="2400" dirty="0" err="1" smtClean="0"/>
              <a:t>är</a:t>
            </a:r>
            <a:r>
              <a:rPr lang="en-US" sz="2400" dirty="0" smtClean="0"/>
              <a:t> bra?</a:t>
            </a:r>
          </a:p>
          <a:p>
            <a:endParaRPr lang="sv-SE" sz="20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Hur man identifierar saker som ökar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På</a:t>
            </a:r>
            <a:r>
              <a:rPr lang="en-US" sz="2800" dirty="0" smtClean="0"/>
              <a:t> </a:t>
            </a:r>
            <a:r>
              <a:rPr lang="en-US" sz="2800" dirty="0" err="1" smtClean="0"/>
              <a:t>linjemötet</a:t>
            </a:r>
            <a:r>
              <a:rPr lang="en-US" sz="2800" dirty="0" smtClean="0"/>
              <a:t> med </a:t>
            </a:r>
            <a:r>
              <a:rPr lang="en-US" sz="2800" dirty="0" err="1" smtClean="0"/>
              <a:t>testchefen</a:t>
            </a:r>
            <a:r>
              <a:rPr lang="en-US" sz="2800" dirty="0" smtClean="0"/>
              <a:t> </a:t>
            </a:r>
            <a:r>
              <a:rPr lang="en-US" sz="2800" dirty="0" err="1" smtClean="0"/>
              <a:t>och</a:t>
            </a:r>
            <a:r>
              <a:rPr lang="en-US" sz="2800" dirty="0" smtClean="0"/>
              <a:t> </a:t>
            </a:r>
            <a:r>
              <a:rPr lang="en-US" sz="2800" dirty="0" err="1" smtClean="0"/>
              <a:t>resterande</a:t>
            </a:r>
            <a:r>
              <a:rPr lang="en-US" sz="2800" dirty="0" smtClean="0"/>
              <a:t> del </a:t>
            </a:r>
            <a:r>
              <a:rPr lang="en-US" sz="2800" dirty="0" err="1" smtClean="0"/>
              <a:t>av</a:t>
            </a:r>
            <a:r>
              <a:rPr lang="en-US" sz="2800" dirty="0" smtClean="0"/>
              <a:t> </a:t>
            </a:r>
            <a:r>
              <a:rPr lang="en-US" sz="2800" dirty="0" err="1" smtClean="0"/>
              <a:t>testgruppen</a:t>
            </a:r>
            <a:r>
              <a:rPr lang="en-US" sz="2800" dirty="0" smtClean="0"/>
              <a:t>, </a:t>
            </a:r>
            <a:r>
              <a:rPr lang="en-US" sz="2800" dirty="0" err="1" smtClean="0"/>
              <a:t>stanna</a:t>
            </a:r>
            <a:r>
              <a:rPr lang="en-US" sz="2800" dirty="0" smtClean="0"/>
              <a:t> </a:t>
            </a:r>
            <a:r>
              <a:rPr lang="en-US" sz="2800" dirty="0" err="1" smtClean="0"/>
              <a:t>upp</a:t>
            </a:r>
            <a:r>
              <a:rPr lang="en-US" sz="2800" dirty="0" smtClean="0"/>
              <a:t> </a:t>
            </a:r>
            <a:r>
              <a:rPr lang="en-US" sz="2800" dirty="0" err="1" smtClean="0"/>
              <a:t>och</a:t>
            </a:r>
            <a:r>
              <a:rPr lang="en-US" sz="2800" dirty="0" smtClean="0"/>
              <a:t> </a:t>
            </a:r>
            <a:r>
              <a:rPr lang="en-US" sz="2800" dirty="0" err="1" smtClean="0"/>
              <a:t>lyssna</a:t>
            </a:r>
            <a:endParaRPr lang="en-US" sz="2800" dirty="0" smtClean="0"/>
          </a:p>
          <a:p>
            <a:pPr lvl="1"/>
            <a:r>
              <a:rPr lang="en-US" sz="2400" dirty="0" err="1" smtClean="0"/>
              <a:t>Är</a:t>
            </a:r>
            <a:r>
              <a:rPr lang="en-US" sz="2400" dirty="0" smtClean="0"/>
              <a:t> </a:t>
            </a: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på</a:t>
            </a:r>
            <a:r>
              <a:rPr lang="en-US" sz="2400" dirty="0" smtClean="0"/>
              <a:t> </a:t>
            </a:r>
            <a:r>
              <a:rPr lang="en-US" sz="2400" dirty="0" err="1" smtClean="0"/>
              <a:t>andra</a:t>
            </a:r>
            <a:r>
              <a:rPr lang="en-US" sz="2400" dirty="0" smtClean="0"/>
              <a:t> </a:t>
            </a:r>
            <a:r>
              <a:rPr lang="en-US" sz="2400" dirty="0" err="1" smtClean="0"/>
              <a:t>områden</a:t>
            </a:r>
            <a:r>
              <a:rPr lang="en-US" sz="2400" dirty="0" smtClean="0"/>
              <a:t> </a:t>
            </a:r>
            <a:r>
              <a:rPr lang="en-US" sz="2400" dirty="0" err="1" smtClean="0"/>
              <a:t>än</a:t>
            </a:r>
            <a:r>
              <a:rPr lang="en-US" sz="2400" dirty="0" smtClean="0"/>
              <a:t> de </a:t>
            </a:r>
            <a:r>
              <a:rPr lang="en-US" sz="2400" dirty="0" err="1" smtClean="0"/>
              <a:t>som</a:t>
            </a:r>
            <a:r>
              <a:rPr lang="en-US" sz="2400" dirty="0" smtClean="0"/>
              <a:t> </a:t>
            </a:r>
            <a:r>
              <a:rPr lang="en-US" sz="2400" dirty="0" err="1" smtClean="0"/>
              <a:t>projekten</a:t>
            </a:r>
            <a:r>
              <a:rPr lang="en-US" sz="2400" dirty="0" smtClean="0"/>
              <a:t> </a:t>
            </a:r>
            <a:r>
              <a:rPr lang="en-US" sz="2400" dirty="0" err="1" smtClean="0"/>
              <a:t>tycker</a:t>
            </a:r>
            <a:r>
              <a:rPr lang="en-US" sz="2400" dirty="0" smtClean="0"/>
              <a:t> </a:t>
            </a:r>
            <a:r>
              <a:rPr lang="en-US" sz="2400" dirty="0" err="1" smtClean="0"/>
              <a:t>är</a:t>
            </a:r>
            <a:r>
              <a:rPr lang="en-US" sz="2400" dirty="0" smtClean="0"/>
              <a:t> </a:t>
            </a:r>
            <a:r>
              <a:rPr lang="en-US" sz="2400" dirty="0" err="1" smtClean="0"/>
              <a:t>viktiga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Är</a:t>
            </a:r>
            <a:r>
              <a:rPr lang="en-US" sz="2400" dirty="0" smtClean="0"/>
              <a:t> </a:t>
            </a: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testgruppen</a:t>
            </a:r>
            <a:r>
              <a:rPr lang="en-US" sz="2400" dirty="0" smtClean="0"/>
              <a:t> </a:t>
            </a:r>
            <a:r>
              <a:rPr lang="en-US" sz="2400" dirty="0" err="1" smtClean="0"/>
              <a:t>på</a:t>
            </a:r>
            <a:r>
              <a:rPr lang="en-US" sz="2400" dirty="0" smtClean="0"/>
              <a:t> </a:t>
            </a:r>
            <a:r>
              <a:rPr lang="en-US" sz="2400" dirty="0" err="1" smtClean="0"/>
              <a:t>att</a:t>
            </a:r>
            <a:r>
              <a:rPr lang="en-US" sz="2400" dirty="0" smtClean="0"/>
              <a:t> </a:t>
            </a:r>
            <a:r>
              <a:rPr lang="en-US" sz="2400" dirty="0" err="1" smtClean="0"/>
              <a:t>bli</a:t>
            </a:r>
            <a:r>
              <a:rPr lang="en-US" sz="2400" dirty="0" smtClean="0"/>
              <a:t> </a:t>
            </a:r>
            <a:r>
              <a:rPr lang="en-US" sz="2400" dirty="0" err="1" smtClean="0"/>
              <a:t>bättre</a:t>
            </a:r>
            <a:r>
              <a:rPr lang="en-US" sz="2400" dirty="0" smtClean="0"/>
              <a:t> </a:t>
            </a:r>
            <a:r>
              <a:rPr lang="en-US" sz="2400" dirty="0" err="1" smtClean="0"/>
              <a:t>eller</a:t>
            </a:r>
            <a:r>
              <a:rPr lang="en-US" sz="2400" dirty="0" smtClean="0"/>
              <a:t> </a:t>
            </a:r>
            <a:r>
              <a:rPr lang="en-US" sz="2400" dirty="0" err="1" smtClean="0"/>
              <a:t>är</a:t>
            </a:r>
            <a:r>
              <a:rPr lang="en-US" sz="2400" dirty="0" smtClean="0"/>
              <a:t> </a:t>
            </a:r>
            <a:r>
              <a:rPr lang="en-US" sz="2400" dirty="0" err="1" smtClean="0"/>
              <a:t>det</a:t>
            </a:r>
            <a:r>
              <a:rPr lang="en-US" sz="2400" dirty="0" smtClean="0"/>
              <a:t> </a:t>
            </a:r>
            <a:r>
              <a:rPr lang="en-US" sz="2400" dirty="0" err="1" smtClean="0"/>
              <a:t>annat</a:t>
            </a:r>
            <a:r>
              <a:rPr lang="en-US" sz="2400" dirty="0" smtClean="0"/>
              <a:t> </a:t>
            </a:r>
            <a:r>
              <a:rPr lang="en-US" sz="2400" dirty="0" err="1" smtClean="0"/>
              <a:t>som</a:t>
            </a:r>
            <a:r>
              <a:rPr lang="en-US" sz="2400" dirty="0" smtClean="0"/>
              <a:t> </a:t>
            </a:r>
            <a:r>
              <a:rPr lang="en-US" sz="2400" dirty="0" err="1" smtClean="0"/>
              <a:t>överskuggar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Hur</a:t>
            </a:r>
            <a:r>
              <a:rPr lang="en-US" sz="2400" dirty="0" smtClean="0"/>
              <a:t> </a:t>
            </a:r>
            <a:r>
              <a:rPr lang="en-US" sz="2400" dirty="0" err="1" smtClean="0"/>
              <a:t>många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testgruppen</a:t>
            </a:r>
            <a:r>
              <a:rPr lang="en-US" sz="2400" dirty="0" smtClean="0"/>
              <a:t> </a:t>
            </a:r>
            <a:r>
              <a:rPr lang="en-US" sz="2400" dirty="0" err="1" smtClean="0"/>
              <a:t>har</a:t>
            </a:r>
            <a:r>
              <a:rPr lang="en-US" sz="2400" dirty="0" smtClean="0"/>
              <a:t> </a:t>
            </a:r>
            <a:r>
              <a:rPr lang="en-US" sz="2400" dirty="0" err="1" smtClean="0"/>
              <a:t>blivit</a:t>
            </a:r>
            <a:r>
              <a:rPr lang="en-US" sz="2400" dirty="0" smtClean="0"/>
              <a:t> </a:t>
            </a:r>
            <a:r>
              <a:rPr lang="en-US" sz="2400" dirty="0" err="1" smtClean="0"/>
              <a:t>degraderade</a:t>
            </a:r>
            <a:r>
              <a:rPr lang="en-US" sz="2400" dirty="0" smtClean="0"/>
              <a:t> </a:t>
            </a:r>
            <a:r>
              <a:rPr lang="en-US" sz="2400" dirty="0" err="1" smtClean="0"/>
              <a:t>ner</a:t>
            </a:r>
            <a:r>
              <a:rPr lang="en-US" sz="2400" dirty="0" smtClean="0"/>
              <a:t> till </a:t>
            </a:r>
            <a:r>
              <a:rPr lang="en-US" sz="2400" dirty="0" err="1" smtClean="0"/>
              <a:t>testare</a:t>
            </a:r>
            <a:r>
              <a:rPr lang="en-US" sz="2400" dirty="0" smtClean="0"/>
              <a:t> </a:t>
            </a:r>
            <a:r>
              <a:rPr lang="en-US" sz="2400" dirty="0" err="1" smtClean="0"/>
              <a:t>och</a:t>
            </a:r>
            <a:r>
              <a:rPr lang="en-US" sz="2400" dirty="0" smtClean="0"/>
              <a:t> </a:t>
            </a:r>
            <a:r>
              <a:rPr lang="en-US" sz="2400" dirty="0" err="1" smtClean="0"/>
              <a:t>är</a:t>
            </a:r>
            <a:r>
              <a:rPr lang="en-US" sz="2400" dirty="0" smtClean="0"/>
              <a:t> nu fast </a:t>
            </a:r>
            <a:r>
              <a:rPr lang="en-US" sz="2400" dirty="0" err="1" smtClean="0"/>
              <a:t>där</a:t>
            </a:r>
            <a:r>
              <a:rPr lang="en-US" sz="2400" dirty="0" smtClean="0"/>
              <a:t>, </a:t>
            </a:r>
            <a:r>
              <a:rPr lang="en-US" sz="2400" dirty="0" err="1" smtClean="0"/>
              <a:t>som</a:t>
            </a:r>
            <a:r>
              <a:rPr lang="en-US" sz="2400" dirty="0" smtClean="0"/>
              <a:t> de </a:t>
            </a:r>
            <a:r>
              <a:rPr lang="en-US" sz="2400" dirty="0" err="1" smtClean="0"/>
              <a:t>själva</a:t>
            </a:r>
            <a:r>
              <a:rPr lang="en-US" sz="2400" dirty="0" smtClean="0"/>
              <a:t> ser </a:t>
            </a:r>
            <a:r>
              <a:rPr lang="en-US" sz="2400" dirty="0" err="1" smtClean="0"/>
              <a:t>det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Överröstar</a:t>
            </a:r>
            <a:r>
              <a:rPr lang="en-US" sz="2400" dirty="0" smtClean="0"/>
              <a:t> den </a:t>
            </a:r>
            <a:r>
              <a:rPr lang="en-US" sz="2400" dirty="0" err="1" smtClean="0"/>
              <a:t>interna</a:t>
            </a:r>
            <a:r>
              <a:rPr lang="en-US" sz="2400" dirty="0" smtClean="0"/>
              <a:t> </a:t>
            </a:r>
            <a:r>
              <a:rPr lang="en-US" sz="2400" dirty="0" err="1" smtClean="0"/>
              <a:t>konflikten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testgruppen</a:t>
            </a:r>
            <a:r>
              <a:rPr lang="en-US" sz="2400" dirty="0" smtClean="0"/>
              <a:t> den med </a:t>
            </a:r>
            <a:r>
              <a:rPr lang="en-US" sz="2400" dirty="0" err="1" smtClean="0"/>
              <a:t>andra</a:t>
            </a:r>
            <a:r>
              <a:rPr lang="en-US" sz="2400" dirty="0" smtClean="0"/>
              <a:t> </a:t>
            </a:r>
            <a:r>
              <a:rPr lang="en-US" sz="2400" dirty="0" err="1" smtClean="0"/>
              <a:t>utanför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Är</a:t>
            </a:r>
            <a:r>
              <a:rPr lang="en-US" sz="2400" dirty="0" smtClean="0"/>
              <a:t> </a:t>
            </a:r>
            <a:r>
              <a:rPr lang="en-US" sz="2400" dirty="0" err="1" smtClean="0"/>
              <a:t>det</a:t>
            </a:r>
            <a:r>
              <a:rPr lang="en-US" sz="2400" dirty="0" smtClean="0"/>
              <a:t> </a:t>
            </a:r>
            <a:r>
              <a:rPr lang="en-US" sz="2400" dirty="0" err="1" smtClean="0"/>
              <a:t>gott</a:t>
            </a:r>
            <a:r>
              <a:rPr lang="en-US" sz="2400" dirty="0" smtClean="0"/>
              <a:t> </a:t>
            </a:r>
            <a:r>
              <a:rPr lang="en-US" sz="2400" dirty="0" err="1" smtClean="0"/>
              <a:t>samarbetet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linjen</a:t>
            </a:r>
            <a:r>
              <a:rPr lang="en-US" sz="2400" dirty="0" smtClean="0"/>
              <a:t>?</a:t>
            </a:r>
          </a:p>
          <a:p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man identifierar saker som ökar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När</a:t>
            </a:r>
            <a:r>
              <a:rPr lang="en-US" sz="2800" dirty="0" smtClean="0"/>
              <a:t> du </a:t>
            </a:r>
            <a:r>
              <a:rPr lang="en-US" sz="2800" dirty="0" err="1" smtClean="0"/>
              <a:t>testar</a:t>
            </a:r>
            <a:r>
              <a:rPr lang="en-US" sz="2800" dirty="0" smtClean="0"/>
              <a:t>, </a:t>
            </a:r>
            <a:r>
              <a:rPr lang="en-US" sz="2800" dirty="0" err="1" smtClean="0"/>
              <a:t>stanna</a:t>
            </a:r>
            <a:r>
              <a:rPr lang="en-US" sz="2800" dirty="0" smtClean="0"/>
              <a:t> </a:t>
            </a:r>
            <a:r>
              <a:rPr lang="en-US" sz="2800" dirty="0" err="1" smtClean="0"/>
              <a:t>upp</a:t>
            </a:r>
            <a:r>
              <a:rPr lang="en-US" sz="2800" dirty="0" smtClean="0"/>
              <a:t> </a:t>
            </a:r>
            <a:r>
              <a:rPr lang="en-US" sz="2800" dirty="0" err="1" smtClean="0"/>
              <a:t>och</a:t>
            </a:r>
            <a:r>
              <a:rPr lang="en-US" sz="2800" dirty="0" smtClean="0"/>
              <a:t> </a:t>
            </a:r>
            <a:r>
              <a:rPr lang="en-US" sz="2800" dirty="0" err="1" smtClean="0"/>
              <a:t>fundera</a:t>
            </a:r>
            <a:endParaRPr lang="en-US" sz="2800" dirty="0" smtClean="0"/>
          </a:p>
          <a:p>
            <a:pPr lvl="1"/>
            <a:r>
              <a:rPr lang="en-US" sz="2400" dirty="0" smtClean="0"/>
              <a:t>Finns </a:t>
            </a:r>
            <a:r>
              <a:rPr lang="en-US" sz="2400" dirty="0" err="1" smtClean="0"/>
              <a:t>det</a:t>
            </a:r>
            <a:r>
              <a:rPr lang="en-US" sz="2400" dirty="0" smtClean="0"/>
              <a:t> </a:t>
            </a:r>
            <a:r>
              <a:rPr lang="en-US" sz="2400" dirty="0" err="1" smtClean="0"/>
              <a:t>buggar</a:t>
            </a:r>
            <a:r>
              <a:rPr lang="en-US" sz="2400" dirty="0" smtClean="0"/>
              <a:t> </a:t>
            </a:r>
            <a:r>
              <a:rPr lang="en-US" sz="2400" dirty="0" err="1" smtClean="0"/>
              <a:t>som</a:t>
            </a:r>
            <a:r>
              <a:rPr lang="en-US" sz="2400" dirty="0" smtClean="0"/>
              <a:t> du </a:t>
            </a:r>
            <a:r>
              <a:rPr lang="en-US" sz="2400" dirty="0" err="1" smtClean="0"/>
              <a:t>hittar</a:t>
            </a:r>
            <a:r>
              <a:rPr lang="en-US" sz="2400" dirty="0" smtClean="0"/>
              <a:t> </a:t>
            </a:r>
            <a:r>
              <a:rPr lang="en-US" sz="2400" dirty="0" err="1" smtClean="0"/>
              <a:t>som</a:t>
            </a:r>
            <a:r>
              <a:rPr lang="en-US" sz="2400" dirty="0" smtClean="0"/>
              <a:t> du </a:t>
            </a:r>
            <a:r>
              <a:rPr lang="en-US" sz="2400" dirty="0" err="1" smtClean="0"/>
              <a:t>väljer</a:t>
            </a:r>
            <a:r>
              <a:rPr lang="en-US" sz="2400" dirty="0" smtClean="0"/>
              <a:t> </a:t>
            </a:r>
            <a:r>
              <a:rPr lang="en-US" sz="2400" dirty="0" err="1" smtClean="0"/>
              <a:t>att</a:t>
            </a:r>
            <a:r>
              <a:rPr lang="en-US" sz="2400" dirty="0" smtClean="0"/>
              <a:t> </a:t>
            </a:r>
            <a:r>
              <a:rPr lang="en-US" sz="2400" dirty="0" err="1" smtClean="0"/>
              <a:t>ignorera</a:t>
            </a:r>
            <a:r>
              <a:rPr lang="en-US" sz="2400" dirty="0" smtClean="0"/>
              <a:t> </a:t>
            </a:r>
            <a:r>
              <a:rPr lang="en-US" sz="2400" dirty="0" err="1" smtClean="0"/>
              <a:t>och</a:t>
            </a:r>
            <a:r>
              <a:rPr lang="en-US" sz="2400" dirty="0" smtClean="0"/>
              <a:t> </a:t>
            </a:r>
            <a:r>
              <a:rPr lang="en-US" sz="2400" dirty="0" err="1" smtClean="0"/>
              <a:t>inte</a:t>
            </a:r>
            <a:r>
              <a:rPr lang="en-US" sz="2400" dirty="0" smtClean="0"/>
              <a:t> </a:t>
            </a:r>
            <a:r>
              <a:rPr lang="en-US" sz="2400" dirty="0" err="1" smtClean="0"/>
              <a:t>rapportera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smtClean="0"/>
              <a:t>Finns </a:t>
            </a:r>
            <a:r>
              <a:rPr lang="en-US" sz="2400" dirty="0" err="1" smtClean="0"/>
              <a:t>det</a:t>
            </a:r>
            <a:r>
              <a:rPr lang="en-US" sz="2400" dirty="0" smtClean="0"/>
              <a:t> </a:t>
            </a:r>
            <a:r>
              <a:rPr lang="en-US" sz="2400" dirty="0" err="1" smtClean="0"/>
              <a:t>områden</a:t>
            </a:r>
            <a:r>
              <a:rPr lang="en-US" sz="2400" dirty="0" smtClean="0"/>
              <a:t> </a:t>
            </a:r>
            <a:r>
              <a:rPr lang="en-US" sz="2400" dirty="0" err="1" smtClean="0"/>
              <a:t>som</a:t>
            </a:r>
            <a:r>
              <a:rPr lang="en-US" sz="2400" dirty="0" smtClean="0"/>
              <a:t> du vet  </a:t>
            </a:r>
            <a:r>
              <a:rPr lang="en-US" sz="2400" dirty="0" err="1" smtClean="0"/>
              <a:t>att</a:t>
            </a:r>
            <a:r>
              <a:rPr lang="en-US" sz="2400" dirty="0" smtClean="0"/>
              <a:t> </a:t>
            </a:r>
            <a:r>
              <a:rPr lang="en-US" sz="2400" dirty="0" err="1" smtClean="0"/>
              <a:t>buggar</a:t>
            </a:r>
            <a:r>
              <a:rPr lang="en-US" sz="2400" dirty="0" smtClean="0"/>
              <a:t> </a:t>
            </a:r>
            <a:r>
              <a:rPr lang="en-US" sz="2400" dirty="0" err="1" smtClean="0"/>
              <a:t>inte</a:t>
            </a:r>
            <a:r>
              <a:rPr lang="en-US" sz="2400" dirty="0" smtClean="0"/>
              <a:t> </a:t>
            </a:r>
            <a:r>
              <a:rPr lang="en-US" sz="2400" dirty="0" err="1" smtClean="0"/>
              <a:t>fixas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och</a:t>
            </a:r>
            <a:r>
              <a:rPr lang="en-US" sz="2400" dirty="0" smtClean="0"/>
              <a:t> </a:t>
            </a:r>
            <a:r>
              <a:rPr lang="en-US" sz="2400" dirty="0" err="1" smtClean="0"/>
              <a:t>som</a:t>
            </a:r>
            <a:r>
              <a:rPr lang="en-US" sz="2400" dirty="0" smtClean="0"/>
              <a:t> du </a:t>
            </a:r>
            <a:r>
              <a:rPr lang="en-US" sz="2400" dirty="0" err="1" smtClean="0"/>
              <a:t>då</a:t>
            </a:r>
            <a:r>
              <a:rPr lang="en-US" sz="2400" dirty="0" smtClean="0"/>
              <a:t> </a:t>
            </a:r>
            <a:r>
              <a:rPr lang="en-US" sz="2400" dirty="0" err="1" smtClean="0"/>
              <a:t>väljer</a:t>
            </a:r>
            <a:r>
              <a:rPr lang="en-US" sz="2400" dirty="0" smtClean="0"/>
              <a:t> </a:t>
            </a:r>
            <a:r>
              <a:rPr lang="en-US" sz="2400" dirty="0" err="1" smtClean="0"/>
              <a:t>att</a:t>
            </a:r>
            <a:r>
              <a:rPr lang="en-US" sz="2400" dirty="0" smtClean="0"/>
              <a:t> </a:t>
            </a:r>
            <a:r>
              <a:rPr lang="en-US" sz="2400" dirty="0" err="1" smtClean="0"/>
              <a:t>undvika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smtClean="0"/>
              <a:t>Finns </a:t>
            </a:r>
            <a:r>
              <a:rPr lang="en-US" sz="2400" dirty="0" err="1" smtClean="0"/>
              <a:t>det</a:t>
            </a:r>
            <a:r>
              <a:rPr lang="en-US" sz="2400" dirty="0" smtClean="0"/>
              <a:t> </a:t>
            </a:r>
            <a:r>
              <a:rPr lang="en-US" sz="2400" dirty="0" err="1" smtClean="0"/>
              <a:t>områden</a:t>
            </a:r>
            <a:r>
              <a:rPr lang="en-US" sz="2400" dirty="0" smtClean="0"/>
              <a:t> </a:t>
            </a:r>
            <a:r>
              <a:rPr lang="en-US" sz="2400" dirty="0" err="1" smtClean="0"/>
              <a:t>som</a:t>
            </a:r>
            <a:r>
              <a:rPr lang="en-US" sz="2400" dirty="0" smtClean="0"/>
              <a:t> du </a:t>
            </a:r>
            <a:r>
              <a:rPr lang="en-US" sz="2400" dirty="0" err="1" smtClean="0"/>
              <a:t>har</a:t>
            </a:r>
            <a:r>
              <a:rPr lang="en-US" sz="2400" dirty="0" smtClean="0"/>
              <a:t> </a:t>
            </a:r>
            <a:r>
              <a:rPr lang="en-US" sz="2400" dirty="0" err="1" smtClean="0"/>
              <a:t>liten</a:t>
            </a:r>
            <a:r>
              <a:rPr lang="en-US" sz="2400" dirty="0" smtClean="0"/>
              <a:t> </a:t>
            </a:r>
            <a:r>
              <a:rPr lang="en-US" sz="2400" dirty="0" err="1" smtClean="0"/>
              <a:t>kunskap</a:t>
            </a:r>
            <a:r>
              <a:rPr lang="en-US" sz="2400" dirty="0" smtClean="0"/>
              <a:t> </a:t>
            </a:r>
            <a:r>
              <a:rPr lang="en-US" sz="2400" dirty="0" err="1" smtClean="0"/>
              <a:t>om</a:t>
            </a:r>
            <a:r>
              <a:rPr lang="en-US" sz="2400" dirty="0" smtClean="0"/>
              <a:t> </a:t>
            </a:r>
            <a:r>
              <a:rPr lang="en-US" sz="2400" dirty="0" err="1" smtClean="0"/>
              <a:t>som</a:t>
            </a:r>
            <a:r>
              <a:rPr lang="en-US" sz="2400" dirty="0" smtClean="0"/>
              <a:t> du </a:t>
            </a:r>
            <a:r>
              <a:rPr lang="en-US" sz="2400" dirty="0" err="1" smtClean="0"/>
              <a:t>därför</a:t>
            </a:r>
            <a:r>
              <a:rPr lang="en-US" sz="2400" dirty="0" smtClean="0"/>
              <a:t> </a:t>
            </a:r>
            <a:r>
              <a:rPr lang="en-US" sz="2400" dirty="0" err="1" smtClean="0"/>
              <a:t>väljer</a:t>
            </a:r>
            <a:r>
              <a:rPr lang="en-US" sz="2400" dirty="0" smtClean="0"/>
              <a:t> </a:t>
            </a:r>
            <a:r>
              <a:rPr lang="en-US" sz="2400" dirty="0" err="1" smtClean="0"/>
              <a:t>att</a:t>
            </a:r>
            <a:r>
              <a:rPr lang="en-US" sz="2400" dirty="0" smtClean="0"/>
              <a:t> </a:t>
            </a:r>
            <a:r>
              <a:rPr lang="en-US" sz="2400" dirty="0" err="1" smtClean="0"/>
              <a:t>inte</a:t>
            </a:r>
            <a:r>
              <a:rPr lang="en-US" sz="2400" dirty="0" smtClean="0"/>
              <a:t> </a:t>
            </a:r>
            <a:r>
              <a:rPr lang="en-US" sz="2400" dirty="0" err="1" smtClean="0"/>
              <a:t>testa</a:t>
            </a:r>
            <a:r>
              <a:rPr lang="en-US" sz="2400" dirty="0" smtClean="0"/>
              <a:t>?</a:t>
            </a:r>
          </a:p>
          <a:p>
            <a:endParaRPr lang="sv-SE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Hur man identifierar saker som ökar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Innan</a:t>
            </a:r>
            <a:r>
              <a:rPr lang="en-US" sz="2800" dirty="0" smtClean="0"/>
              <a:t> du </a:t>
            </a:r>
            <a:r>
              <a:rPr lang="en-US" sz="2800" dirty="0" err="1" smtClean="0"/>
              <a:t>skickar</a:t>
            </a:r>
            <a:r>
              <a:rPr lang="en-US" sz="2800" dirty="0" smtClean="0"/>
              <a:t> </a:t>
            </a:r>
            <a:r>
              <a:rPr lang="en-US" sz="2800" dirty="0" err="1" smtClean="0"/>
              <a:t>iväg</a:t>
            </a:r>
            <a:r>
              <a:rPr lang="en-US" sz="2800" dirty="0" smtClean="0"/>
              <a:t> din </a:t>
            </a:r>
            <a:r>
              <a:rPr lang="en-US" sz="2800" dirty="0" err="1" smtClean="0"/>
              <a:t>buggrapport</a:t>
            </a:r>
            <a:r>
              <a:rPr lang="en-US" sz="2800" dirty="0" smtClean="0"/>
              <a:t>, </a:t>
            </a:r>
            <a:r>
              <a:rPr lang="en-US" sz="2800" dirty="0" err="1" smtClean="0"/>
              <a:t>stanna</a:t>
            </a:r>
            <a:r>
              <a:rPr lang="en-US" sz="2800" dirty="0" smtClean="0"/>
              <a:t> </a:t>
            </a:r>
            <a:r>
              <a:rPr lang="en-US" sz="2800" dirty="0" err="1" smtClean="0"/>
              <a:t>upp</a:t>
            </a:r>
            <a:r>
              <a:rPr lang="en-US" sz="2800" dirty="0" smtClean="0"/>
              <a:t> </a:t>
            </a:r>
            <a:r>
              <a:rPr lang="en-US" sz="2800" dirty="0" err="1" smtClean="0"/>
              <a:t>och</a:t>
            </a:r>
            <a:r>
              <a:rPr lang="en-US" sz="2800" dirty="0" smtClean="0"/>
              <a:t> </a:t>
            </a:r>
            <a:r>
              <a:rPr lang="en-US" sz="2800" dirty="0" err="1" smtClean="0"/>
              <a:t>fundera</a:t>
            </a:r>
            <a:endParaRPr lang="en-US" sz="2800" dirty="0" smtClean="0"/>
          </a:p>
          <a:p>
            <a:pPr lvl="1"/>
            <a:r>
              <a:rPr lang="en-US" sz="2400" dirty="0" smtClean="0"/>
              <a:t>Vet du </a:t>
            </a:r>
            <a:r>
              <a:rPr lang="en-US" sz="2400" dirty="0" err="1" smtClean="0"/>
              <a:t>hur</a:t>
            </a:r>
            <a:r>
              <a:rPr lang="en-US" sz="2400" dirty="0" smtClean="0"/>
              <a:t> </a:t>
            </a:r>
            <a:r>
              <a:rPr lang="en-US" sz="2400" dirty="0" err="1" smtClean="0"/>
              <a:t>många</a:t>
            </a:r>
            <a:r>
              <a:rPr lang="en-US" sz="2400" dirty="0" smtClean="0"/>
              <a:t> </a:t>
            </a:r>
            <a:r>
              <a:rPr lang="en-US" sz="2400" dirty="0" err="1" smtClean="0"/>
              <a:t>beslutsfattare</a:t>
            </a:r>
            <a:r>
              <a:rPr lang="en-US" sz="2400" dirty="0" smtClean="0"/>
              <a:t> </a:t>
            </a:r>
            <a:r>
              <a:rPr lang="en-US" sz="2400" dirty="0" err="1" smtClean="0"/>
              <a:t>som</a:t>
            </a:r>
            <a:r>
              <a:rPr lang="en-US" sz="2400" dirty="0" smtClean="0"/>
              <a:t> </a:t>
            </a:r>
            <a:r>
              <a:rPr lang="en-US" sz="2400" dirty="0" err="1" smtClean="0"/>
              <a:t>kommer</a:t>
            </a:r>
            <a:r>
              <a:rPr lang="en-US" sz="2400" dirty="0" smtClean="0"/>
              <a:t> </a:t>
            </a:r>
            <a:r>
              <a:rPr lang="en-US" sz="2400" dirty="0" err="1" smtClean="0"/>
              <a:t>titta</a:t>
            </a:r>
            <a:r>
              <a:rPr lang="en-US" sz="2400" dirty="0" smtClean="0"/>
              <a:t> </a:t>
            </a:r>
            <a:r>
              <a:rPr lang="en-US" sz="2400" dirty="0" err="1" smtClean="0"/>
              <a:t>på</a:t>
            </a:r>
            <a:r>
              <a:rPr lang="en-US" sz="2400" dirty="0" smtClean="0"/>
              <a:t> </a:t>
            </a:r>
            <a:r>
              <a:rPr lang="en-US" sz="2400" dirty="0" err="1" smtClean="0"/>
              <a:t>buggrapporten</a:t>
            </a:r>
            <a:r>
              <a:rPr lang="en-US" sz="2400" dirty="0" smtClean="0"/>
              <a:t> </a:t>
            </a:r>
            <a:r>
              <a:rPr lang="en-US" sz="2400" dirty="0" err="1" smtClean="0"/>
              <a:t>och</a:t>
            </a:r>
            <a:r>
              <a:rPr lang="en-US" sz="2400" dirty="0" smtClean="0"/>
              <a:t> </a:t>
            </a:r>
            <a:r>
              <a:rPr lang="en-US" sz="2400" dirty="0" err="1" smtClean="0"/>
              <a:t>hur</a:t>
            </a:r>
            <a:r>
              <a:rPr lang="en-US" sz="2400" dirty="0" smtClean="0"/>
              <a:t> </a:t>
            </a:r>
            <a:r>
              <a:rPr lang="en-US" sz="2400" dirty="0" err="1" smtClean="0"/>
              <a:t>mycket</a:t>
            </a:r>
            <a:r>
              <a:rPr lang="en-US" sz="2400" dirty="0" smtClean="0"/>
              <a:t> </a:t>
            </a:r>
            <a:r>
              <a:rPr lang="en-US" sz="2400" dirty="0" err="1" smtClean="0"/>
              <a:t>tid</a:t>
            </a:r>
            <a:r>
              <a:rPr lang="en-US" sz="2400" dirty="0" smtClean="0"/>
              <a:t> de </a:t>
            </a:r>
            <a:r>
              <a:rPr lang="en-US" sz="2400" dirty="0" err="1" smtClean="0"/>
              <a:t>kommer</a:t>
            </a:r>
            <a:r>
              <a:rPr lang="en-US" sz="2400" dirty="0" smtClean="0"/>
              <a:t> </a:t>
            </a:r>
            <a:r>
              <a:rPr lang="en-US" sz="2400" dirty="0" err="1" smtClean="0"/>
              <a:t>att</a:t>
            </a:r>
            <a:r>
              <a:rPr lang="en-US" sz="2400" dirty="0" smtClean="0"/>
              <a:t> </a:t>
            </a:r>
            <a:r>
              <a:rPr lang="en-US" sz="2400" dirty="0" err="1" smtClean="0"/>
              <a:t>spendera</a:t>
            </a:r>
            <a:r>
              <a:rPr lang="en-US" sz="2400" dirty="0" smtClean="0"/>
              <a:t> </a:t>
            </a:r>
            <a:r>
              <a:rPr lang="en-US" sz="2400" dirty="0" err="1" smtClean="0"/>
              <a:t>på</a:t>
            </a:r>
            <a:r>
              <a:rPr lang="en-US" sz="2400" dirty="0" smtClean="0"/>
              <a:t> </a:t>
            </a:r>
            <a:r>
              <a:rPr lang="en-US" sz="2400" dirty="0" err="1" smtClean="0"/>
              <a:t>att</a:t>
            </a:r>
            <a:r>
              <a:rPr lang="en-US" sz="2400" dirty="0" smtClean="0"/>
              <a:t> </a:t>
            </a:r>
            <a:r>
              <a:rPr lang="en-US" sz="2400" dirty="0" err="1" smtClean="0"/>
              <a:t>granska</a:t>
            </a:r>
            <a:r>
              <a:rPr lang="en-US" sz="2400" dirty="0" smtClean="0"/>
              <a:t> </a:t>
            </a:r>
            <a:r>
              <a:rPr lang="en-US" sz="2400" dirty="0" err="1" smtClean="0"/>
              <a:t>innehållet</a:t>
            </a:r>
            <a:r>
              <a:rPr lang="en-US" sz="2400" dirty="0" smtClean="0"/>
              <a:t>? </a:t>
            </a:r>
            <a:r>
              <a:rPr lang="en-US" sz="2400" dirty="0" err="1" smtClean="0"/>
              <a:t>Ignorerade</a:t>
            </a:r>
            <a:r>
              <a:rPr lang="en-US" sz="2400" dirty="0" smtClean="0"/>
              <a:t> du </a:t>
            </a:r>
            <a:r>
              <a:rPr lang="en-US" sz="2400" dirty="0" err="1" smtClean="0"/>
              <a:t>detta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Innehåller</a:t>
            </a:r>
            <a:r>
              <a:rPr lang="en-US" sz="2400" dirty="0" smtClean="0"/>
              <a:t> </a:t>
            </a:r>
            <a:r>
              <a:rPr lang="en-US" sz="2400" dirty="0" err="1" smtClean="0"/>
              <a:t>buggen</a:t>
            </a:r>
            <a:r>
              <a:rPr lang="en-US" sz="2400" dirty="0" smtClean="0"/>
              <a:t> </a:t>
            </a:r>
            <a:r>
              <a:rPr lang="en-US" sz="2400" dirty="0" err="1" smtClean="0"/>
              <a:t>tillräckligt</a:t>
            </a:r>
            <a:r>
              <a:rPr lang="en-US" sz="2400" dirty="0" smtClean="0"/>
              <a:t> </a:t>
            </a:r>
            <a:r>
              <a:rPr lang="en-US" sz="2400" dirty="0" err="1" smtClean="0"/>
              <a:t>mycket</a:t>
            </a:r>
            <a:r>
              <a:rPr lang="en-US" sz="2400" dirty="0" smtClean="0"/>
              <a:t> information </a:t>
            </a:r>
            <a:r>
              <a:rPr lang="en-US" sz="2400" dirty="0" err="1" smtClean="0"/>
              <a:t>för</a:t>
            </a:r>
            <a:r>
              <a:rPr lang="en-US" sz="2400" dirty="0" smtClean="0"/>
              <a:t> </a:t>
            </a:r>
            <a:r>
              <a:rPr lang="en-US" sz="2400" dirty="0" err="1" smtClean="0"/>
              <a:t>att</a:t>
            </a:r>
            <a:r>
              <a:rPr lang="en-US" sz="2400" dirty="0" smtClean="0"/>
              <a:t> en </a:t>
            </a:r>
            <a:r>
              <a:rPr lang="en-US" sz="2400" dirty="0" err="1" smtClean="0"/>
              <a:t>utvecklare</a:t>
            </a:r>
            <a:r>
              <a:rPr lang="en-US" sz="2400" dirty="0" smtClean="0"/>
              <a:t> </a:t>
            </a:r>
            <a:r>
              <a:rPr lang="en-US" sz="2400" dirty="0" err="1" smtClean="0"/>
              <a:t>ska</a:t>
            </a:r>
            <a:r>
              <a:rPr lang="en-US" sz="2400" dirty="0" smtClean="0"/>
              <a:t> </a:t>
            </a:r>
            <a:r>
              <a:rPr lang="en-US" sz="2400" dirty="0" err="1" smtClean="0"/>
              <a:t>kunna</a:t>
            </a:r>
            <a:r>
              <a:rPr lang="en-US" sz="2400" dirty="0" smtClean="0"/>
              <a:t> </a:t>
            </a:r>
            <a:r>
              <a:rPr lang="en-US" sz="2400" dirty="0" err="1" smtClean="0"/>
              <a:t>fixa</a:t>
            </a:r>
            <a:r>
              <a:rPr lang="en-US" sz="2400" dirty="0" smtClean="0"/>
              <a:t> </a:t>
            </a:r>
            <a:r>
              <a:rPr lang="en-US" sz="2400" dirty="0" err="1" smtClean="0"/>
              <a:t>buggen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Bryr</a:t>
            </a:r>
            <a:r>
              <a:rPr lang="en-US" sz="2400" dirty="0" smtClean="0"/>
              <a:t> du dig </a:t>
            </a:r>
            <a:r>
              <a:rPr lang="en-US" sz="2400" dirty="0" err="1" smtClean="0"/>
              <a:t>och</a:t>
            </a:r>
            <a:r>
              <a:rPr lang="en-US" sz="2400" dirty="0" smtClean="0"/>
              <a:t> </a:t>
            </a:r>
            <a:r>
              <a:rPr lang="en-US" sz="2400" dirty="0" err="1" smtClean="0"/>
              <a:t>känner</a:t>
            </a:r>
            <a:r>
              <a:rPr lang="en-US" sz="2400" dirty="0" smtClean="0"/>
              <a:t> </a:t>
            </a:r>
            <a:r>
              <a:rPr lang="en-US" sz="2400" dirty="0" err="1" smtClean="0"/>
              <a:t>stolthet</a:t>
            </a:r>
            <a:r>
              <a:rPr lang="en-US" sz="2400" dirty="0" smtClean="0"/>
              <a:t> </a:t>
            </a:r>
            <a:r>
              <a:rPr lang="en-US" sz="2400" dirty="0" err="1" smtClean="0"/>
              <a:t>över</a:t>
            </a:r>
            <a:r>
              <a:rPr lang="en-US" sz="2400" dirty="0" smtClean="0"/>
              <a:t> din </a:t>
            </a:r>
            <a:r>
              <a:rPr lang="en-US" sz="2400" dirty="0" err="1" smtClean="0"/>
              <a:t>buggrapport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Brukar</a:t>
            </a:r>
            <a:r>
              <a:rPr lang="en-US" sz="2400" dirty="0" smtClean="0"/>
              <a:t> </a:t>
            </a:r>
            <a:r>
              <a:rPr lang="en-US" sz="2400" dirty="0" err="1" smtClean="0"/>
              <a:t>dina</a:t>
            </a:r>
            <a:r>
              <a:rPr lang="en-US" sz="2400" dirty="0" smtClean="0"/>
              <a:t> </a:t>
            </a:r>
            <a:r>
              <a:rPr lang="en-US" sz="2400" dirty="0" err="1" smtClean="0"/>
              <a:t>buggar</a:t>
            </a:r>
            <a:r>
              <a:rPr lang="en-US" sz="2400" dirty="0" smtClean="0"/>
              <a:t> </a:t>
            </a:r>
            <a:r>
              <a:rPr lang="en-US" sz="2400" dirty="0" err="1" smtClean="0"/>
              <a:t>bli</a:t>
            </a:r>
            <a:r>
              <a:rPr lang="en-US" sz="2400" dirty="0" smtClean="0"/>
              <a:t> </a:t>
            </a:r>
            <a:r>
              <a:rPr lang="en-US" sz="2400" dirty="0" err="1" smtClean="0"/>
              <a:t>fixade</a:t>
            </a:r>
            <a:r>
              <a:rPr lang="en-US" sz="2400" dirty="0" smtClean="0"/>
              <a:t> </a:t>
            </a:r>
            <a:r>
              <a:rPr lang="en-US" sz="2400" dirty="0" err="1" smtClean="0"/>
              <a:t>eller</a:t>
            </a:r>
            <a:r>
              <a:rPr lang="en-US" sz="2400" dirty="0" smtClean="0"/>
              <a:t> </a:t>
            </a:r>
            <a:r>
              <a:rPr lang="en-US" sz="2400" dirty="0" err="1" smtClean="0"/>
              <a:t>är</a:t>
            </a:r>
            <a:r>
              <a:rPr lang="en-US" sz="2400" dirty="0" smtClean="0"/>
              <a:t> de </a:t>
            </a:r>
            <a:r>
              <a:rPr lang="en-US" sz="2400" dirty="0" err="1" smtClean="0"/>
              <a:t>ofta</a:t>
            </a:r>
            <a:r>
              <a:rPr lang="en-US" sz="2400" dirty="0" smtClean="0"/>
              <a:t> </a:t>
            </a:r>
            <a:r>
              <a:rPr lang="en-US" sz="2400" dirty="0" err="1" smtClean="0"/>
              <a:t>returnerade</a:t>
            </a:r>
            <a:r>
              <a:rPr lang="en-US" sz="2400" dirty="0" smtClean="0"/>
              <a:t> </a:t>
            </a:r>
            <a:r>
              <a:rPr lang="en-US" sz="2400" dirty="0" err="1" smtClean="0"/>
              <a:t>p.g.a</a:t>
            </a:r>
            <a:r>
              <a:rPr lang="en-US" sz="2400" dirty="0" smtClean="0"/>
              <a:t> </a:t>
            </a:r>
            <a:r>
              <a:rPr lang="en-US" sz="2400" dirty="0" err="1" smtClean="0"/>
              <a:t>för</a:t>
            </a:r>
            <a:r>
              <a:rPr lang="en-US" sz="2400" dirty="0" smtClean="0"/>
              <a:t> </a:t>
            </a:r>
            <a:r>
              <a:rPr lang="en-US" sz="2400" dirty="0" err="1" smtClean="0"/>
              <a:t>bristfällig</a:t>
            </a:r>
            <a:r>
              <a:rPr lang="en-US" sz="2400" dirty="0" smtClean="0"/>
              <a:t> information?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man identifierar saker som ökar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Innan</a:t>
            </a:r>
            <a:r>
              <a:rPr lang="en-US" sz="2800" dirty="0" smtClean="0"/>
              <a:t> du </a:t>
            </a:r>
            <a:r>
              <a:rPr lang="en-US" sz="2800" dirty="0" err="1" smtClean="0"/>
              <a:t>skickar</a:t>
            </a:r>
            <a:r>
              <a:rPr lang="en-US" sz="2800" dirty="0" smtClean="0"/>
              <a:t> </a:t>
            </a:r>
            <a:r>
              <a:rPr lang="en-US" sz="2800" dirty="0" err="1" smtClean="0"/>
              <a:t>iväg</a:t>
            </a:r>
            <a:r>
              <a:rPr lang="en-US" sz="2800" dirty="0" smtClean="0"/>
              <a:t> din </a:t>
            </a:r>
            <a:r>
              <a:rPr lang="en-US" sz="2800" dirty="0" err="1" smtClean="0"/>
              <a:t>statusrapport</a:t>
            </a:r>
            <a:r>
              <a:rPr lang="en-US" sz="2800" dirty="0" smtClean="0"/>
              <a:t> </a:t>
            </a:r>
            <a:r>
              <a:rPr lang="en-US" sz="2800" dirty="0" err="1" smtClean="0"/>
              <a:t>om</a:t>
            </a:r>
            <a:r>
              <a:rPr lang="en-US" sz="2800" dirty="0" smtClean="0"/>
              <a:t> </a:t>
            </a:r>
            <a:r>
              <a:rPr lang="en-US" sz="2800" dirty="0" err="1" smtClean="0"/>
              <a:t>testningen</a:t>
            </a:r>
            <a:r>
              <a:rPr lang="en-US" sz="2800" dirty="0" smtClean="0"/>
              <a:t>, </a:t>
            </a:r>
            <a:r>
              <a:rPr lang="en-US" sz="2800" dirty="0" err="1" smtClean="0"/>
              <a:t>stanna</a:t>
            </a:r>
            <a:r>
              <a:rPr lang="en-US" sz="2800" dirty="0" smtClean="0"/>
              <a:t> </a:t>
            </a:r>
            <a:r>
              <a:rPr lang="en-US" sz="2800" dirty="0" err="1" smtClean="0"/>
              <a:t>upp</a:t>
            </a:r>
            <a:r>
              <a:rPr lang="en-US" sz="2800" dirty="0" smtClean="0"/>
              <a:t> </a:t>
            </a:r>
            <a:r>
              <a:rPr lang="en-US" sz="2800" dirty="0" err="1" smtClean="0"/>
              <a:t>och</a:t>
            </a:r>
            <a:r>
              <a:rPr lang="en-US" sz="2800" dirty="0" smtClean="0"/>
              <a:t> </a:t>
            </a:r>
            <a:r>
              <a:rPr lang="en-US" sz="2800" dirty="0" err="1" smtClean="0"/>
              <a:t>fundera</a:t>
            </a:r>
            <a:endParaRPr lang="en-US" sz="2800" dirty="0" smtClean="0"/>
          </a:p>
          <a:p>
            <a:pPr lvl="1"/>
            <a:r>
              <a:rPr lang="en-US" sz="2400" dirty="0" err="1" smtClean="0"/>
              <a:t>Har</a:t>
            </a:r>
            <a:r>
              <a:rPr lang="en-US" sz="2400" dirty="0" smtClean="0"/>
              <a:t> du </a:t>
            </a:r>
            <a:r>
              <a:rPr lang="en-US" sz="2400" dirty="0" err="1" smtClean="0"/>
              <a:t>tagit</a:t>
            </a:r>
            <a:r>
              <a:rPr lang="en-US" sz="2400" dirty="0" smtClean="0"/>
              <a:t> med </a:t>
            </a:r>
            <a:r>
              <a:rPr lang="en-US" sz="2400" dirty="0" err="1" smtClean="0"/>
              <a:t>sanningsenlig</a:t>
            </a:r>
            <a:r>
              <a:rPr lang="en-US" sz="2400" dirty="0" smtClean="0"/>
              <a:t> information, </a:t>
            </a:r>
            <a:r>
              <a:rPr lang="en-US" sz="2400" dirty="0" err="1" smtClean="0"/>
              <a:t>så</a:t>
            </a:r>
            <a:r>
              <a:rPr lang="en-US" sz="2400" dirty="0" smtClean="0"/>
              <a:t> </a:t>
            </a:r>
            <a:r>
              <a:rPr lang="en-US" sz="2400" dirty="0" err="1" smtClean="0"/>
              <a:t>som</a:t>
            </a:r>
            <a:r>
              <a:rPr lang="en-US" sz="2400" dirty="0" smtClean="0"/>
              <a:t> du ser </a:t>
            </a:r>
            <a:r>
              <a:rPr lang="en-US" sz="2400" dirty="0" err="1" smtClean="0"/>
              <a:t>det</a:t>
            </a:r>
            <a:r>
              <a:rPr lang="en-US" sz="2400" dirty="0" smtClean="0"/>
              <a:t>, </a:t>
            </a:r>
            <a:r>
              <a:rPr lang="en-US" sz="2400" dirty="0" err="1" smtClean="0"/>
              <a:t>som</a:t>
            </a:r>
            <a:r>
              <a:rPr lang="en-US" sz="2400" dirty="0" smtClean="0"/>
              <a:t> du </a:t>
            </a:r>
            <a:r>
              <a:rPr lang="en-US" sz="2400" dirty="0" err="1" smtClean="0"/>
              <a:t>tror</a:t>
            </a:r>
            <a:r>
              <a:rPr lang="en-US" sz="2400" dirty="0" smtClean="0"/>
              <a:t> </a:t>
            </a:r>
            <a:r>
              <a:rPr lang="en-US" sz="2400" dirty="0" err="1" smtClean="0"/>
              <a:t>är</a:t>
            </a:r>
            <a:r>
              <a:rPr lang="en-US" sz="2400" dirty="0" smtClean="0"/>
              <a:t> </a:t>
            </a:r>
            <a:r>
              <a:rPr lang="en-US" sz="2400" dirty="0" err="1" smtClean="0"/>
              <a:t>värdeful</a:t>
            </a:r>
            <a:r>
              <a:rPr lang="en-US" sz="2400" dirty="0" smtClean="0"/>
              <a:t> </a:t>
            </a:r>
            <a:r>
              <a:rPr lang="en-US" sz="2400" dirty="0" err="1" smtClean="0"/>
              <a:t>för</a:t>
            </a:r>
            <a:r>
              <a:rPr lang="en-US" sz="2400" dirty="0" smtClean="0"/>
              <a:t> </a:t>
            </a:r>
            <a:r>
              <a:rPr lang="en-US" sz="2400" dirty="0" err="1" smtClean="0"/>
              <a:t>beslutsfattare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Har</a:t>
            </a:r>
            <a:r>
              <a:rPr lang="en-US" sz="2400" dirty="0" smtClean="0"/>
              <a:t> du </a:t>
            </a:r>
            <a:r>
              <a:rPr lang="en-US" sz="2400" dirty="0" err="1" smtClean="0"/>
              <a:t>förstorat</a:t>
            </a:r>
            <a:r>
              <a:rPr lang="en-US" sz="2400" dirty="0" smtClean="0"/>
              <a:t>  </a:t>
            </a:r>
            <a:r>
              <a:rPr lang="en-US" sz="2400" dirty="0" err="1" smtClean="0"/>
              <a:t>vikten</a:t>
            </a:r>
            <a:r>
              <a:rPr lang="en-US" sz="2400" dirty="0" smtClean="0"/>
              <a:t> </a:t>
            </a:r>
            <a:r>
              <a:rPr lang="en-US" sz="2400" dirty="0" err="1" smtClean="0"/>
              <a:t>på</a:t>
            </a:r>
            <a:r>
              <a:rPr lang="en-US" sz="2400" dirty="0" smtClean="0"/>
              <a:t> </a:t>
            </a:r>
            <a:r>
              <a:rPr lang="en-US" sz="2400" dirty="0" err="1" smtClean="0"/>
              <a:t>något</a:t>
            </a:r>
            <a:r>
              <a:rPr lang="en-US" sz="2400" dirty="0" smtClean="0"/>
              <a:t> </a:t>
            </a:r>
            <a:r>
              <a:rPr lang="en-US" sz="2400" dirty="0" err="1" smtClean="0"/>
              <a:t>område</a:t>
            </a:r>
            <a:r>
              <a:rPr lang="en-US" sz="2400" dirty="0" smtClean="0"/>
              <a:t> </a:t>
            </a:r>
            <a:r>
              <a:rPr lang="en-US" sz="2400" dirty="0" err="1" smtClean="0"/>
              <a:t>som</a:t>
            </a:r>
            <a:r>
              <a:rPr lang="en-US" sz="2400" dirty="0" smtClean="0"/>
              <a:t> du </a:t>
            </a:r>
            <a:r>
              <a:rPr lang="en-US" sz="2400" dirty="0" err="1" smtClean="0"/>
              <a:t>personligen</a:t>
            </a:r>
            <a:r>
              <a:rPr lang="en-US" sz="2400" dirty="0" smtClean="0"/>
              <a:t> </a:t>
            </a:r>
            <a:r>
              <a:rPr lang="en-US" sz="2400" dirty="0" err="1" smtClean="0"/>
              <a:t>tycker</a:t>
            </a:r>
            <a:r>
              <a:rPr lang="en-US" sz="2400" dirty="0" smtClean="0"/>
              <a:t> </a:t>
            </a:r>
            <a:r>
              <a:rPr lang="en-US" sz="2400" dirty="0" err="1" smtClean="0"/>
              <a:t>borde</a:t>
            </a:r>
            <a:r>
              <a:rPr lang="en-US" sz="2400" dirty="0" smtClean="0"/>
              <a:t> ha </a:t>
            </a:r>
            <a:r>
              <a:rPr lang="en-US" sz="2400" dirty="0" err="1" smtClean="0"/>
              <a:t>större</a:t>
            </a:r>
            <a:r>
              <a:rPr lang="en-US" sz="2400" dirty="0" smtClean="0"/>
              <a:t> </a:t>
            </a:r>
            <a:r>
              <a:rPr lang="en-US" sz="2400" dirty="0" err="1" smtClean="0"/>
              <a:t>fokus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err="1" smtClean="0"/>
              <a:t>Tror</a:t>
            </a:r>
            <a:r>
              <a:rPr lang="en-US" sz="2400" dirty="0" smtClean="0"/>
              <a:t> du </a:t>
            </a:r>
            <a:r>
              <a:rPr lang="en-US" sz="2400" dirty="0" err="1" smtClean="0"/>
              <a:t>att</a:t>
            </a:r>
            <a:r>
              <a:rPr lang="en-US" sz="2400" dirty="0" smtClean="0"/>
              <a:t> </a:t>
            </a:r>
            <a:r>
              <a:rPr lang="en-US" sz="2400" dirty="0" err="1" smtClean="0"/>
              <a:t>beslutsfattare</a:t>
            </a:r>
            <a:r>
              <a:rPr lang="en-US" sz="2400" dirty="0" smtClean="0"/>
              <a:t> </a:t>
            </a:r>
            <a:r>
              <a:rPr lang="en-US" sz="2400" dirty="0" err="1" smtClean="0"/>
              <a:t>kan</a:t>
            </a:r>
            <a:r>
              <a:rPr lang="en-US" sz="2400" dirty="0" smtClean="0"/>
              <a:t> </a:t>
            </a:r>
            <a:r>
              <a:rPr lang="en-US" sz="2400" dirty="0" err="1" smtClean="0"/>
              <a:t>fatta</a:t>
            </a:r>
            <a:r>
              <a:rPr lang="en-US" sz="2400" dirty="0" smtClean="0"/>
              <a:t> bra </a:t>
            </a:r>
            <a:r>
              <a:rPr lang="en-US" sz="2400" dirty="0" err="1" smtClean="0"/>
              <a:t>beslut</a:t>
            </a:r>
            <a:r>
              <a:rPr lang="en-US" sz="2400" dirty="0" smtClean="0"/>
              <a:t> </a:t>
            </a:r>
            <a:r>
              <a:rPr lang="en-US" sz="2400" dirty="0" err="1" smtClean="0"/>
              <a:t>baserat</a:t>
            </a:r>
            <a:r>
              <a:rPr lang="en-US" sz="2400" dirty="0" smtClean="0"/>
              <a:t> </a:t>
            </a:r>
            <a:r>
              <a:rPr lang="en-US" sz="2400" dirty="0" err="1" smtClean="0"/>
              <a:t>på</a:t>
            </a:r>
            <a:r>
              <a:rPr lang="en-US" sz="2400" dirty="0" smtClean="0"/>
              <a:t> den information du </a:t>
            </a:r>
            <a:r>
              <a:rPr lang="en-US" sz="2400" dirty="0" err="1" smtClean="0"/>
              <a:t>har</a:t>
            </a:r>
            <a:r>
              <a:rPr lang="en-US" sz="2400" dirty="0" smtClean="0"/>
              <a:t> </a:t>
            </a:r>
            <a:r>
              <a:rPr lang="en-US" sz="2400" dirty="0" err="1" smtClean="0"/>
              <a:t>tagit</a:t>
            </a:r>
            <a:r>
              <a:rPr lang="en-US" sz="2400" dirty="0" smtClean="0"/>
              <a:t> </a:t>
            </a:r>
            <a:r>
              <a:rPr lang="en-US" sz="2400" dirty="0" err="1" smtClean="0"/>
              <a:t>fram</a:t>
            </a:r>
            <a:r>
              <a:rPr lang="en-US" sz="2400" dirty="0" smtClean="0"/>
              <a:t>?</a:t>
            </a:r>
          </a:p>
          <a:p>
            <a:endParaRPr lang="sv-SE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Testningsskuld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Vi undersöker närmare</a:t>
            </a:r>
          </a:p>
          <a:p>
            <a:pPr lvl="1"/>
            <a:r>
              <a:rPr lang="sv-SE" sz="2400" dirty="0" smtClean="0"/>
              <a:t>Hur man identifierar saker som ökar testningsskulden</a:t>
            </a:r>
          </a:p>
          <a:p>
            <a:pPr lvl="1"/>
            <a:r>
              <a:rPr lang="sv-SE" sz="2400" b="1" dirty="0" smtClean="0"/>
              <a:t>Hur minskar man testningsskulden</a:t>
            </a:r>
            <a:endParaRPr lang="sv-SE" sz="2800" b="1" dirty="0" smtClean="0"/>
          </a:p>
          <a:p>
            <a:endParaRPr lang="sv-S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z="2800" dirty="0" smtClean="0"/>
          </a:p>
          <a:p>
            <a:r>
              <a:rPr lang="sv-SE" sz="2800" dirty="0" smtClean="0"/>
              <a:t>Broken Windows-teorin</a:t>
            </a:r>
          </a:p>
          <a:p>
            <a:r>
              <a:rPr lang="sv-SE" sz="2800" dirty="0" smtClean="0"/>
              <a:t>Vad innebär Broken Windows-teorin för testning?</a:t>
            </a:r>
          </a:p>
          <a:p>
            <a:r>
              <a:rPr lang="sv-SE" sz="2800" dirty="0" smtClean="0"/>
              <a:t>Vad är Testningsskuld?</a:t>
            </a:r>
          </a:p>
          <a:p>
            <a:r>
              <a:rPr lang="sv-SE" sz="2800" dirty="0" smtClean="0"/>
              <a:t>Hur man identifierar saker som ökar testningsskulden?</a:t>
            </a:r>
          </a:p>
          <a:p>
            <a:r>
              <a:rPr lang="sv-SE" sz="2800" dirty="0" smtClean="0"/>
              <a:t>Hur minskar man testningsskulden?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minskar man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Utforskande</a:t>
            </a:r>
            <a:r>
              <a:rPr lang="en-US" sz="2800" dirty="0" smtClean="0"/>
              <a:t> </a:t>
            </a:r>
            <a:r>
              <a:rPr lang="en-US" sz="2800" dirty="0" err="1" smtClean="0"/>
              <a:t>testperspektiv</a:t>
            </a:r>
            <a:r>
              <a:rPr lang="en-US" sz="2800" dirty="0" smtClean="0"/>
              <a:t> </a:t>
            </a:r>
            <a:r>
              <a:rPr lang="en-US" sz="2800" dirty="0" err="1" smtClean="0"/>
              <a:t>istället</a:t>
            </a:r>
            <a:r>
              <a:rPr lang="en-US" sz="2800" dirty="0" smtClean="0"/>
              <a:t> </a:t>
            </a:r>
            <a:r>
              <a:rPr lang="en-US" sz="2800" dirty="0" err="1" smtClean="0"/>
              <a:t>för</a:t>
            </a:r>
            <a:r>
              <a:rPr lang="en-US" sz="2800" dirty="0" smtClean="0"/>
              <a:t> </a:t>
            </a:r>
            <a:r>
              <a:rPr lang="en-US" sz="2800" dirty="0" err="1" smtClean="0"/>
              <a:t>skript-baserat</a:t>
            </a:r>
            <a:r>
              <a:rPr lang="en-US" sz="2800" dirty="0" smtClean="0"/>
              <a:t> </a:t>
            </a:r>
            <a:r>
              <a:rPr lang="en-US" sz="2800" dirty="0" err="1" smtClean="0"/>
              <a:t>testperspektiv</a:t>
            </a:r>
            <a:endParaRPr lang="en-US" sz="2800" dirty="0" smtClean="0"/>
          </a:p>
          <a:p>
            <a:pPr lvl="1"/>
            <a:r>
              <a:rPr lang="en-US" sz="2400" dirty="0" err="1" smtClean="0"/>
              <a:t>Mer</a:t>
            </a:r>
            <a:r>
              <a:rPr lang="en-US" sz="2400" dirty="0" smtClean="0"/>
              <a:t> </a:t>
            </a:r>
            <a:r>
              <a:rPr lang="en-US" sz="2400" dirty="0" err="1" smtClean="0"/>
              <a:t>frihet</a:t>
            </a:r>
            <a:r>
              <a:rPr lang="en-US" sz="2400" dirty="0" smtClean="0"/>
              <a:t> </a:t>
            </a:r>
            <a:r>
              <a:rPr lang="en-US" sz="2400" dirty="0" err="1" smtClean="0"/>
              <a:t>för</a:t>
            </a:r>
            <a:r>
              <a:rPr lang="en-US" sz="2400" dirty="0" smtClean="0"/>
              <a:t> </a:t>
            </a:r>
            <a:r>
              <a:rPr lang="en-US" sz="2400" dirty="0" err="1" smtClean="0"/>
              <a:t>testarna</a:t>
            </a:r>
            <a:r>
              <a:rPr lang="en-US" sz="2400" dirty="0" smtClean="0"/>
              <a:t>, men under </a:t>
            </a:r>
            <a:r>
              <a:rPr lang="en-US" sz="2400" dirty="0" err="1" smtClean="0"/>
              <a:t>ansvar</a:t>
            </a:r>
            <a:endParaRPr lang="en-US" sz="2400" dirty="0" smtClean="0"/>
          </a:p>
          <a:p>
            <a:pPr lvl="1"/>
            <a:r>
              <a:rPr lang="en-US" sz="2400" dirty="0" err="1" smtClean="0"/>
              <a:t>Intelligensen</a:t>
            </a:r>
            <a:r>
              <a:rPr lang="en-US" sz="2400" dirty="0" smtClean="0"/>
              <a:t> </a:t>
            </a:r>
            <a:r>
              <a:rPr lang="en-US" sz="2400" dirty="0" err="1" smtClean="0"/>
              <a:t>ligger</a:t>
            </a:r>
            <a:r>
              <a:rPr lang="en-US" sz="2400" dirty="0" smtClean="0"/>
              <a:t> </a:t>
            </a:r>
            <a:r>
              <a:rPr lang="en-US" sz="2400" dirty="0" err="1" smtClean="0"/>
              <a:t>inte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testskriptet</a:t>
            </a:r>
            <a:r>
              <a:rPr lang="en-US" sz="2400" dirty="0" smtClean="0"/>
              <a:t>, </a:t>
            </a:r>
            <a:r>
              <a:rPr lang="en-US" sz="2400" dirty="0" err="1" smtClean="0"/>
              <a:t>utan</a:t>
            </a:r>
            <a:r>
              <a:rPr lang="en-US" sz="2400" dirty="0" smtClean="0"/>
              <a:t> </a:t>
            </a:r>
            <a:r>
              <a:rPr lang="en-US" sz="2400" dirty="0" err="1" smtClean="0"/>
              <a:t>hos</a:t>
            </a:r>
            <a:r>
              <a:rPr lang="en-US" sz="2400" dirty="0" smtClean="0"/>
              <a:t> </a:t>
            </a:r>
            <a:r>
              <a:rPr lang="en-US" sz="2400" dirty="0" err="1" smtClean="0"/>
              <a:t>testaren</a:t>
            </a:r>
            <a:endParaRPr lang="sv-SE" sz="2400" dirty="0" smtClean="0"/>
          </a:p>
          <a:p>
            <a:endParaRPr lang="sv-SE" sz="2400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minskar man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Fokusera på vad som ger värde</a:t>
            </a:r>
          </a:p>
          <a:p>
            <a:pPr lvl="1"/>
            <a:r>
              <a:rPr lang="sv-SE" sz="2400" dirty="0" smtClean="0"/>
              <a:t>För utvecklarna</a:t>
            </a:r>
          </a:p>
          <a:p>
            <a:pPr lvl="1"/>
            <a:r>
              <a:rPr lang="sv-SE" sz="2400" dirty="0" smtClean="0"/>
              <a:t>För kravställare</a:t>
            </a:r>
          </a:p>
          <a:p>
            <a:pPr lvl="1"/>
            <a:r>
              <a:rPr lang="sv-SE" sz="2400" dirty="0" smtClean="0"/>
              <a:t>För andra intressenter</a:t>
            </a:r>
          </a:p>
          <a:p>
            <a:r>
              <a:rPr lang="sv-SE" sz="2800" dirty="0" smtClean="0"/>
              <a:t>Väx till ett sammansvetsat team, läs </a:t>
            </a:r>
            <a:r>
              <a:rPr lang="sv-SE" sz="2800" dirty="0" err="1" smtClean="0"/>
              <a:t>Peopleware</a:t>
            </a:r>
            <a:r>
              <a:rPr lang="sv-SE" sz="2800" dirty="0" smtClean="0"/>
              <a:t> av Timothy Lister och Tom </a:t>
            </a:r>
            <a:r>
              <a:rPr lang="sv-SE" sz="2800" dirty="0" err="1" smtClean="0"/>
              <a:t>deMarco</a:t>
            </a:r>
            <a:endParaRPr lang="sv-SE" sz="2800" dirty="0" smtClean="0"/>
          </a:p>
          <a:p>
            <a:endParaRPr lang="sv-SE" sz="24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minskar man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Förbättra ert samarbete med utvecklarna</a:t>
            </a:r>
          </a:p>
          <a:p>
            <a:pPr lvl="1"/>
            <a:r>
              <a:rPr lang="sv-SE" sz="2400" dirty="0" smtClean="0"/>
              <a:t>Assistera med det som dom tycker är jobbigt</a:t>
            </a:r>
          </a:p>
          <a:p>
            <a:pPr lvl="1"/>
            <a:r>
              <a:rPr lang="sv-SE" sz="2400" dirty="0" smtClean="0"/>
              <a:t>Putsa på de områden utvecklarna inte tycker fungerar</a:t>
            </a:r>
          </a:p>
          <a:p>
            <a:r>
              <a:rPr lang="sv-SE" sz="2800" dirty="0" smtClean="0"/>
              <a:t>Förbättra ert samarbete med kravställarna</a:t>
            </a:r>
          </a:p>
          <a:p>
            <a:pPr lvl="1"/>
            <a:r>
              <a:rPr lang="sv-SE" sz="2400" dirty="0" smtClean="0"/>
              <a:t>Se till att ni får ge feedback tidigt, under tiden och efteråt</a:t>
            </a:r>
          </a:p>
          <a:p>
            <a:r>
              <a:rPr lang="sv-SE" sz="2800" dirty="0" smtClean="0"/>
              <a:t>Förbättra samarbetet med de som är viktiga för ert dagliga arbete!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minskar man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tx1"/>
              </a:buClr>
              <a:buBlip>
                <a:blip r:embed="rId3"/>
              </a:buBlip>
            </a:pPr>
            <a:r>
              <a:rPr lang="sv-SE" sz="2800" dirty="0" smtClean="0"/>
              <a:t>Innan ni börjar testa ett område</a:t>
            </a:r>
          </a:p>
          <a:p>
            <a:pPr lvl="1">
              <a:buClr>
                <a:schemeClr val="tx1"/>
              </a:buClr>
            </a:pPr>
            <a:r>
              <a:rPr lang="sv-SE" sz="2400" dirty="0" smtClean="0"/>
              <a:t>Ta dit kravställare så att de får förklara hur de tänkt</a:t>
            </a:r>
          </a:p>
          <a:p>
            <a:pPr lvl="1">
              <a:buClr>
                <a:schemeClr val="tx1"/>
              </a:buClr>
            </a:pPr>
            <a:r>
              <a:rPr lang="sv-SE" sz="2400" dirty="0" smtClean="0"/>
              <a:t>Ta dit utvecklare så att de kan förklara design, risker, m.m.</a:t>
            </a:r>
          </a:p>
          <a:p>
            <a:pPr lvl="1">
              <a:buClr>
                <a:schemeClr val="tx1"/>
              </a:buClr>
            </a:pPr>
            <a:r>
              <a:rPr lang="sv-SE" sz="2400" dirty="0" smtClean="0"/>
              <a:t>Ta dit andra delar av organisationen som ni kan bolla idéer med</a:t>
            </a:r>
          </a:p>
          <a:p>
            <a:r>
              <a:rPr lang="sv-SE" sz="2800" dirty="0" smtClean="0"/>
              <a:t>Visa hur ni tänker och hur ni testar</a:t>
            </a:r>
          </a:p>
          <a:p>
            <a:pPr lvl="1">
              <a:buClr>
                <a:schemeClr val="tx1"/>
              </a:buClr>
            </a:pPr>
            <a:r>
              <a:rPr lang="sv-SE" sz="2400" dirty="0" smtClean="0"/>
              <a:t>Använd </a:t>
            </a:r>
            <a:r>
              <a:rPr lang="sv-SE" sz="2400" dirty="0" err="1" smtClean="0"/>
              <a:t>par-testning</a:t>
            </a:r>
            <a:endParaRPr lang="sv-SE" sz="2400" dirty="0" smtClean="0"/>
          </a:p>
          <a:p>
            <a:pPr marL="342900" lvl="1" indent="-342900">
              <a:buClr>
                <a:schemeClr val="tx1"/>
              </a:buClr>
              <a:buBlip>
                <a:blip r:embed="rId3"/>
              </a:buBlip>
            </a:pPr>
            <a:r>
              <a:rPr lang="sv-SE" sz="2800" dirty="0" smtClean="0"/>
              <a:t>Feedback i form av kravdiskussion och buggrapporter kommer bli bättre</a:t>
            </a:r>
          </a:p>
          <a:p>
            <a:endParaRPr lang="sv-SE" sz="2800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minskar man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En bra statusrapport kan och bör påverka releasebeslut, men även synen på testning</a:t>
            </a:r>
          </a:p>
          <a:p>
            <a:endParaRPr lang="sv-SE" sz="2800" dirty="0" smtClean="0"/>
          </a:p>
          <a:p>
            <a:r>
              <a:rPr lang="sv-SE" sz="2800" dirty="0" smtClean="0"/>
              <a:t>Håll er till sanningen, så som ni ser det</a:t>
            </a:r>
          </a:p>
          <a:p>
            <a:r>
              <a:rPr lang="sv-SE" sz="2800" dirty="0" smtClean="0"/>
              <a:t>Våga ta med maggropskänsla</a:t>
            </a:r>
          </a:p>
          <a:p>
            <a:r>
              <a:rPr lang="sv-SE" sz="2800" dirty="0" smtClean="0"/>
              <a:t>Se till att ha riktligt med kontext kring mätetal, samt hur ni som testare tolkar det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minskar man testningsskulden?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Buggrapporten är en av de viktigaste artefakterna från testaren</a:t>
            </a:r>
          </a:p>
          <a:p>
            <a:r>
              <a:rPr lang="sv-SE" sz="2800" dirty="0" smtClean="0"/>
              <a:t>En dålig buggrapport påverkar negativt (Läs </a:t>
            </a:r>
            <a:r>
              <a:rPr lang="sv-SE" sz="2800" dirty="0" err="1" smtClean="0"/>
              <a:t>Impact</a:t>
            </a:r>
            <a:r>
              <a:rPr lang="sv-SE" sz="2800" dirty="0" smtClean="0"/>
              <a:t> of a </a:t>
            </a:r>
            <a:r>
              <a:rPr lang="sv-SE" sz="2800" dirty="0" err="1" smtClean="0"/>
              <a:t>good</a:t>
            </a:r>
            <a:r>
              <a:rPr lang="sv-SE" sz="2800" dirty="0" smtClean="0"/>
              <a:t> or bad </a:t>
            </a:r>
            <a:r>
              <a:rPr lang="sv-SE" sz="2800" dirty="0" err="1" smtClean="0"/>
              <a:t>bug</a:t>
            </a:r>
            <a:r>
              <a:rPr lang="sv-SE" sz="2800" dirty="0" smtClean="0"/>
              <a:t> report på http://thetesteye.com/blog)</a:t>
            </a:r>
          </a:p>
          <a:p>
            <a:r>
              <a:rPr lang="sv-SE" sz="2800" dirty="0" smtClean="0"/>
              <a:t>Försök se till att varje buggrapport ska granskas av någon i teamet</a:t>
            </a:r>
          </a:p>
          <a:p>
            <a:pPr lvl="1"/>
            <a:r>
              <a:rPr lang="sv-SE" sz="2600" dirty="0" smtClean="0"/>
              <a:t>Träna på att skriva!</a:t>
            </a:r>
          </a:p>
          <a:p>
            <a:r>
              <a:rPr lang="sv-SE" sz="2800" dirty="0" smtClean="0"/>
              <a:t>Meddela projektledare, utvecklare, m.fl. att inga dåliga buggrapporter godtas från ditt team, feedback på förbättring mottas gärna</a:t>
            </a:r>
            <a:endParaRPr lang="sv-SE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Höj ambitionsnivån</a:t>
            </a:r>
          </a:p>
          <a:p>
            <a:r>
              <a:rPr lang="sv-SE" sz="2800" dirty="0" smtClean="0"/>
              <a:t>Bry er om ert arbete och de ni arbetar med</a:t>
            </a:r>
          </a:p>
          <a:p>
            <a:r>
              <a:rPr lang="sv-SE" sz="2800" dirty="0" smtClean="0"/>
              <a:t>Prioritera</a:t>
            </a:r>
          </a:p>
          <a:p>
            <a:pPr lvl="1"/>
            <a:r>
              <a:rPr lang="sv-SE" sz="2400" dirty="0" smtClean="0"/>
              <a:t>Testning framför administration</a:t>
            </a:r>
          </a:p>
          <a:p>
            <a:pPr lvl="1"/>
            <a:r>
              <a:rPr lang="sv-SE" sz="2400" dirty="0" smtClean="0"/>
              <a:t>Samarbete</a:t>
            </a:r>
          </a:p>
          <a:p>
            <a:pPr lvl="1"/>
            <a:r>
              <a:rPr lang="sv-SE" sz="2400" dirty="0" smtClean="0"/>
              <a:t>Buggrapporter i världsklass</a:t>
            </a:r>
          </a:p>
          <a:p>
            <a:pPr lvl="1"/>
            <a:r>
              <a:rPr lang="sv-SE" sz="2400" dirty="0" smtClean="0"/>
              <a:t>Statusrapporter som ger värde</a:t>
            </a:r>
          </a:p>
          <a:p>
            <a:pPr lvl="1"/>
            <a:endParaRPr lang="sv-SE" sz="2400" dirty="0" smtClean="0"/>
          </a:p>
          <a:p>
            <a:r>
              <a:rPr lang="sv-SE" sz="2800" dirty="0" smtClean="0"/>
              <a:t>Lev inte med trasiga fönster!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Referenser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Teorin om Broken </a:t>
            </a:r>
            <a:r>
              <a:rPr lang="sv-SE" dirty="0" err="1" smtClean="0"/>
              <a:t>Window</a:t>
            </a:r>
            <a:endParaRPr lang="sv-SE" dirty="0" smtClean="0">
              <a:hlinkClick r:id="rId3"/>
            </a:endParaRPr>
          </a:p>
          <a:p>
            <a:pPr lvl="1"/>
            <a:r>
              <a:rPr lang="sv-SE" dirty="0" smtClean="0">
                <a:hlinkClick r:id="rId4"/>
              </a:rPr>
              <a:t>http://www.manhattan-institute.org/pdf/_atlantic_monthly-broken_windows.pdf</a:t>
            </a:r>
            <a:endParaRPr lang="sv-SE" dirty="0" smtClean="0"/>
          </a:p>
          <a:p>
            <a:pPr lvl="1"/>
            <a:r>
              <a:rPr lang="sv-SE" dirty="0" smtClean="0">
                <a:hlinkClick r:id="rId3"/>
              </a:rPr>
              <a:t>http://www.artima.com/intv/fixit.html</a:t>
            </a:r>
            <a:endParaRPr lang="sv-SE" dirty="0" smtClean="0"/>
          </a:p>
          <a:p>
            <a:r>
              <a:rPr lang="sv-SE" dirty="0" err="1" smtClean="0"/>
              <a:t>Technical</a:t>
            </a:r>
            <a:r>
              <a:rPr lang="sv-SE" dirty="0" smtClean="0"/>
              <a:t> </a:t>
            </a:r>
            <a:r>
              <a:rPr lang="sv-SE" dirty="0" err="1" smtClean="0"/>
              <a:t>Debt</a:t>
            </a:r>
            <a:endParaRPr lang="sv-SE" dirty="0" smtClean="0"/>
          </a:p>
          <a:p>
            <a:pPr lvl="1"/>
            <a:r>
              <a:rPr lang="sv-SE" dirty="0" smtClean="0">
                <a:hlinkClick r:id="rId5"/>
              </a:rPr>
              <a:t>http://www.c2.com/cgi/wiki?ComplexityAsDebt</a:t>
            </a:r>
            <a:endParaRPr lang="sv-SE" dirty="0" smtClean="0"/>
          </a:p>
          <a:p>
            <a:pPr lvl="1"/>
            <a:r>
              <a:rPr lang="sv-SE" dirty="0" smtClean="0">
                <a:hlinkClick r:id="rId6"/>
              </a:rPr>
              <a:t>http://martinfowler.com/bliki/TechnicalDebtQuadrant.html</a:t>
            </a:r>
            <a:endParaRPr lang="sv-SE" dirty="0" smtClean="0"/>
          </a:p>
          <a:p>
            <a:pPr lvl="1"/>
            <a:r>
              <a:rPr lang="sv-SE" dirty="0" smtClean="0">
                <a:hlinkClick r:id="rId7"/>
              </a:rPr>
              <a:t>http://blog.objectmentor.com/articles/2009/09/22/a-mess-is-not-a-technical-debt</a:t>
            </a:r>
            <a:endParaRPr lang="sv-SE" dirty="0" smtClean="0"/>
          </a:p>
          <a:p>
            <a:r>
              <a:rPr lang="sv-SE" dirty="0" smtClean="0"/>
              <a:t>Generella länkar</a:t>
            </a:r>
          </a:p>
          <a:p>
            <a:pPr lvl="1"/>
            <a:r>
              <a:rPr lang="sv-SE" dirty="0" smtClean="0">
                <a:hlinkClick r:id="rId8"/>
              </a:rPr>
              <a:t>http://www.kaner.com</a:t>
            </a:r>
            <a:endParaRPr lang="sv-SE" dirty="0" smtClean="0"/>
          </a:p>
          <a:p>
            <a:pPr lvl="1"/>
            <a:r>
              <a:rPr lang="sv-SE" dirty="0" smtClean="0">
                <a:hlinkClick r:id="rId9"/>
              </a:rPr>
              <a:t>http:///www.kohl.ca/blog/</a:t>
            </a:r>
            <a:endParaRPr lang="sv-SE" dirty="0" smtClean="0"/>
          </a:p>
          <a:p>
            <a:pPr lvl="1"/>
            <a:r>
              <a:rPr lang="sv-SE" dirty="0" smtClean="0">
                <a:hlinkClick r:id="rId10"/>
              </a:rPr>
              <a:t>http://thetesteye.com/blog/2009/07/the-impact-of-a-good-or-bad-bug-report/</a:t>
            </a:r>
            <a:endParaRPr lang="sv-SE" dirty="0" smtClean="0"/>
          </a:p>
          <a:p>
            <a:endParaRPr lang="sv-SE" sz="3200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Appendix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Presentationer som man kan ha med… om man hinner…</a:t>
            </a:r>
            <a:endParaRPr lang="sv-SE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Vad innebär Broken Windows-teorin för utveckling?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72608"/>
          </a:xfrm>
        </p:spPr>
        <p:txBody>
          <a:bodyPr>
            <a:normAutofit/>
          </a:bodyPr>
          <a:lstStyle/>
          <a:p>
            <a:r>
              <a:rPr lang="sv-SE" sz="2800" dirty="0" smtClean="0"/>
              <a:t>Erfarenheter från tidigare projekt</a:t>
            </a:r>
          </a:p>
          <a:p>
            <a:pPr lvl="1"/>
            <a:r>
              <a:rPr lang="sv-SE" sz="2400" dirty="0" smtClean="0"/>
              <a:t>Fixa varningar</a:t>
            </a:r>
          </a:p>
          <a:p>
            <a:pPr lvl="1"/>
            <a:r>
              <a:rPr lang="sv-SE" sz="2400" dirty="0" smtClean="0"/>
              <a:t>Fixa småbuggar</a:t>
            </a:r>
          </a:p>
          <a:p>
            <a:endParaRPr lang="sv-SE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Broken Windows-teorin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 </a:t>
            </a:r>
            <a:r>
              <a:rPr lang="en-US" sz="2800" dirty="0" err="1" smtClean="0"/>
              <a:t>artikel</a:t>
            </a:r>
            <a:r>
              <a:rPr lang="en-US" sz="2800" dirty="0" smtClean="0"/>
              <a:t> </a:t>
            </a:r>
            <a:r>
              <a:rPr lang="en-US" sz="2800" dirty="0" err="1" smtClean="0"/>
              <a:t>publicerad</a:t>
            </a:r>
            <a:r>
              <a:rPr lang="en-US" sz="2800" dirty="0" smtClean="0"/>
              <a:t> 1982 </a:t>
            </a:r>
            <a:r>
              <a:rPr lang="en-US" sz="2800" dirty="0" err="1" smtClean="0"/>
              <a:t>i</a:t>
            </a:r>
            <a:r>
              <a:rPr lang="en-US" sz="2800" dirty="0" smtClean="0"/>
              <a:t> Atlantic Monthly </a:t>
            </a:r>
            <a:r>
              <a:rPr lang="en-US" sz="2800" dirty="0" err="1" smtClean="0"/>
              <a:t>och</a:t>
            </a:r>
            <a:r>
              <a:rPr lang="en-US" sz="2800" dirty="0" smtClean="0"/>
              <a:t> </a:t>
            </a:r>
            <a:r>
              <a:rPr lang="en-US" sz="2800" dirty="0" err="1" smtClean="0"/>
              <a:t>skriven</a:t>
            </a:r>
            <a:r>
              <a:rPr lang="en-US" sz="2800" dirty="0" smtClean="0"/>
              <a:t> </a:t>
            </a:r>
            <a:r>
              <a:rPr lang="en-US" sz="2800" dirty="0" err="1" smtClean="0"/>
              <a:t>av</a:t>
            </a:r>
            <a:r>
              <a:rPr lang="en-US" sz="2800" dirty="0" smtClean="0"/>
              <a:t> James Q. Wilson </a:t>
            </a:r>
            <a:r>
              <a:rPr lang="en-US" sz="2800" dirty="0" err="1" smtClean="0"/>
              <a:t>och</a:t>
            </a:r>
            <a:r>
              <a:rPr lang="en-US" sz="2800" dirty="0" smtClean="0"/>
              <a:t> George L. </a:t>
            </a:r>
            <a:r>
              <a:rPr lang="en-US" sz="2800" dirty="0" err="1" smtClean="0"/>
              <a:t>Kelling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“Social psychologists and police officers tend to agree that if a window in a building is broken and is left unrepaired, all the rest of the windows will soon be broken. This is as true in nice neighborhoods as in run-down ones. Window-breaking does not necessarily occur on a large scale because some areas are inhabited by determined window-breakers whereas others are populated by window-lovers; rather, one unrepaired broken window is a signal that no one cares, and so breaking more windows costs nothing. (It has always been fun.)“</a:t>
            </a:r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innebär Broken Windows-teorin för utveckling?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The </a:t>
            </a:r>
            <a:r>
              <a:rPr lang="sv-SE" sz="2800" dirty="0" err="1" smtClean="0"/>
              <a:t>Pragmatic</a:t>
            </a:r>
            <a:r>
              <a:rPr lang="sv-SE" sz="2800" dirty="0" smtClean="0"/>
              <a:t> </a:t>
            </a:r>
            <a:r>
              <a:rPr lang="sv-SE" sz="2800" dirty="0" err="1" smtClean="0"/>
              <a:t>Programmer</a:t>
            </a:r>
            <a:r>
              <a:rPr lang="sv-SE" sz="2800" dirty="0" smtClean="0"/>
              <a:t> – from </a:t>
            </a:r>
            <a:r>
              <a:rPr lang="sv-SE" sz="2800" dirty="0" err="1" smtClean="0"/>
              <a:t>journeyman</a:t>
            </a:r>
            <a:r>
              <a:rPr lang="sv-SE" sz="2800" dirty="0" smtClean="0"/>
              <a:t> to master, av Andrew Hunt och David Thomas</a:t>
            </a:r>
          </a:p>
          <a:p>
            <a:pPr lvl="1"/>
            <a:r>
              <a:rPr lang="sv-SE" sz="2400" dirty="0" smtClean="0"/>
              <a:t>”One broken </a:t>
            </a:r>
            <a:r>
              <a:rPr lang="sv-SE" sz="2400" dirty="0" err="1" smtClean="0"/>
              <a:t>window</a:t>
            </a:r>
            <a:r>
              <a:rPr lang="sv-SE" sz="2400" dirty="0" smtClean="0"/>
              <a:t> – a </a:t>
            </a:r>
            <a:r>
              <a:rPr lang="sv-SE" sz="2400" dirty="0" err="1" smtClean="0"/>
              <a:t>badly</a:t>
            </a:r>
            <a:r>
              <a:rPr lang="sv-SE" sz="2400" dirty="0" smtClean="0"/>
              <a:t> </a:t>
            </a:r>
            <a:r>
              <a:rPr lang="sv-SE" sz="2400" dirty="0" err="1" smtClean="0"/>
              <a:t>designed</a:t>
            </a:r>
            <a:r>
              <a:rPr lang="sv-SE" sz="2400" dirty="0" smtClean="0"/>
              <a:t> </a:t>
            </a:r>
            <a:r>
              <a:rPr lang="sv-SE" sz="2400" dirty="0" err="1" smtClean="0"/>
              <a:t>piece</a:t>
            </a:r>
            <a:r>
              <a:rPr lang="sv-SE" sz="2400" dirty="0" smtClean="0"/>
              <a:t> of </a:t>
            </a:r>
            <a:r>
              <a:rPr lang="sv-SE" sz="2400" dirty="0" err="1" smtClean="0"/>
              <a:t>code</a:t>
            </a:r>
            <a:r>
              <a:rPr lang="sv-SE" sz="2400" dirty="0" smtClean="0"/>
              <a:t>, a </a:t>
            </a:r>
            <a:r>
              <a:rPr lang="sv-SE" sz="2400" dirty="0" err="1" smtClean="0"/>
              <a:t>poor</a:t>
            </a:r>
            <a:r>
              <a:rPr lang="sv-SE" sz="2400" dirty="0" smtClean="0"/>
              <a:t> management </a:t>
            </a:r>
            <a:r>
              <a:rPr lang="sv-SE" sz="2400" dirty="0" err="1" smtClean="0"/>
              <a:t>decision</a:t>
            </a:r>
            <a:r>
              <a:rPr lang="sv-SE" sz="2400" dirty="0" smtClean="0"/>
              <a:t>, that the team must live with for the duration of the </a:t>
            </a:r>
            <a:r>
              <a:rPr lang="sv-SE" sz="2400" dirty="0" err="1" smtClean="0"/>
              <a:t>project</a:t>
            </a:r>
            <a:r>
              <a:rPr lang="sv-SE" sz="2400" dirty="0" smtClean="0"/>
              <a:t> – is all it </a:t>
            </a:r>
            <a:r>
              <a:rPr lang="sv-SE" sz="2400" dirty="0" err="1" smtClean="0"/>
              <a:t>takes</a:t>
            </a:r>
            <a:r>
              <a:rPr lang="sv-SE" sz="2400" dirty="0" smtClean="0"/>
              <a:t> to start the </a:t>
            </a:r>
            <a:r>
              <a:rPr lang="sv-SE" sz="2400" dirty="0" err="1" smtClean="0"/>
              <a:t>decline</a:t>
            </a:r>
            <a:r>
              <a:rPr lang="sv-SE" sz="2400" dirty="0" smtClean="0"/>
              <a:t>. </a:t>
            </a:r>
            <a:r>
              <a:rPr lang="sv-SE" sz="2400" dirty="0" err="1" smtClean="0"/>
              <a:t>If</a:t>
            </a:r>
            <a:r>
              <a:rPr lang="sv-SE" sz="2400" dirty="0" smtClean="0"/>
              <a:t> you </a:t>
            </a:r>
            <a:r>
              <a:rPr lang="sv-SE" sz="2400" dirty="0" err="1" smtClean="0"/>
              <a:t>find</a:t>
            </a:r>
            <a:r>
              <a:rPr lang="sv-SE" sz="2400" dirty="0" smtClean="0"/>
              <a:t> </a:t>
            </a:r>
            <a:r>
              <a:rPr lang="sv-SE" sz="2400" dirty="0" err="1" smtClean="0"/>
              <a:t>yourself</a:t>
            </a:r>
            <a:r>
              <a:rPr lang="sv-SE" sz="2400" dirty="0" smtClean="0"/>
              <a:t> </a:t>
            </a:r>
            <a:r>
              <a:rPr lang="sv-SE" sz="2400" dirty="0" err="1" smtClean="0"/>
              <a:t>working</a:t>
            </a:r>
            <a:r>
              <a:rPr lang="sv-SE" sz="2400" dirty="0" smtClean="0"/>
              <a:t> on a </a:t>
            </a:r>
            <a:r>
              <a:rPr lang="sv-SE" sz="2400" dirty="0" err="1" smtClean="0"/>
              <a:t>project</a:t>
            </a:r>
            <a:r>
              <a:rPr lang="sv-SE" sz="2400" dirty="0" smtClean="0"/>
              <a:t> with </a:t>
            </a:r>
            <a:r>
              <a:rPr lang="sv-SE" sz="2400" dirty="0" err="1" smtClean="0"/>
              <a:t>quite</a:t>
            </a:r>
            <a:r>
              <a:rPr lang="sv-SE" sz="2400" dirty="0" smtClean="0"/>
              <a:t> a </a:t>
            </a:r>
            <a:r>
              <a:rPr lang="sv-SE" sz="2400" dirty="0" err="1" smtClean="0"/>
              <a:t>few</a:t>
            </a:r>
            <a:r>
              <a:rPr lang="sv-SE" sz="2400" dirty="0" smtClean="0"/>
              <a:t> broken </a:t>
            </a:r>
            <a:r>
              <a:rPr lang="sv-SE" sz="2400" dirty="0" err="1" smtClean="0"/>
              <a:t>windows</a:t>
            </a:r>
            <a:r>
              <a:rPr lang="sv-SE" sz="2400" dirty="0" smtClean="0"/>
              <a:t>, </a:t>
            </a:r>
            <a:r>
              <a:rPr lang="sv-SE" sz="2400" dirty="0" err="1" smtClean="0"/>
              <a:t>it’s</a:t>
            </a:r>
            <a:r>
              <a:rPr lang="sv-SE" sz="2400" dirty="0" smtClean="0"/>
              <a:t> all </a:t>
            </a:r>
            <a:r>
              <a:rPr lang="sv-SE" sz="2400" dirty="0" err="1" smtClean="0"/>
              <a:t>too</a:t>
            </a:r>
            <a:r>
              <a:rPr lang="sv-SE" sz="2400" dirty="0" smtClean="0"/>
              <a:t> easy to slip </a:t>
            </a:r>
            <a:r>
              <a:rPr lang="sv-SE" sz="2400" dirty="0" err="1" smtClean="0"/>
              <a:t>into</a:t>
            </a:r>
            <a:r>
              <a:rPr lang="sv-SE" sz="2400" dirty="0" smtClean="0"/>
              <a:t> the </a:t>
            </a:r>
            <a:r>
              <a:rPr lang="sv-SE" sz="2400" dirty="0" err="1" smtClean="0"/>
              <a:t>mindset</a:t>
            </a:r>
            <a:r>
              <a:rPr lang="sv-SE" sz="2400" dirty="0" smtClean="0"/>
              <a:t> of ’All the rest of this </a:t>
            </a:r>
            <a:r>
              <a:rPr lang="sv-SE" sz="2400" dirty="0" err="1" smtClean="0"/>
              <a:t>code</a:t>
            </a:r>
            <a:r>
              <a:rPr lang="sv-SE" sz="2400" dirty="0" smtClean="0"/>
              <a:t> is </a:t>
            </a:r>
            <a:r>
              <a:rPr lang="sv-SE" sz="2400" dirty="0" err="1" smtClean="0"/>
              <a:t>crap</a:t>
            </a:r>
            <a:r>
              <a:rPr lang="sv-SE" sz="2400" dirty="0" smtClean="0"/>
              <a:t>, </a:t>
            </a:r>
            <a:r>
              <a:rPr lang="sv-SE" sz="2400" dirty="0" err="1" smtClean="0"/>
              <a:t>I’ll</a:t>
            </a:r>
            <a:r>
              <a:rPr lang="sv-SE" sz="2400" dirty="0" smtClean="0"/>
              <a:t> just </a:t>
            </a:r>
            <a:r>
              <a:rPr lang="sv-SE" sz="2400" dirty="0" err="1" smtClean="0"/>
              <a:t>follow</a:t>
            </a:r>
            <a:r>
              <a:rPr lang="sv-SE" sz="2400" dirty="0" smtClean="0"/>
              <a:t> </a:t>
            </a:r>
            <a:r>
              <a:rPr lang="sv-SE" sz="2400" dirty="0" err="1" smtClean="0"/>
              <a:t>suite</a:t>
            </a:r>
            <a:r>
              <a:rPr lang="sv-SE" sz="2400" dirty="0" smtClean="0"/>
              <a:t>’.”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innebär Broken Windows-teorin för utveckling?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The </a:t>
            </a:r>
            <a:r>
              <a:rPr lang="sv-SE" sz="2800" dirty="0" err="1" smtClean="0"/>
              <a:t>Pragmatic</a:t>
            </a:r>
            <a:r>
              <a:rPr lang="sv-SE" sz="2800" dirty="0" smtClean="0"/>
              <a:t> </a:t>
            </a:r>
            <a:r>
              <a:rPr lang="sv-SE" sz="2800" dirty="0" err="1" smtClean="0"/>
              <a:t>Programmer</a:t>
            </a:r>
            <a:r>
              <a:rPr lang="sv-SE" sz="2800" dirty="0" smtClean="0"/>
              <a:t> – from </a:t>
            </a:r>
            <a:r>
              <a:rPr lang="sv-SE" sz="2800" dirty="0" err="1" smtClean="0"/>
              <a:t>journeyman</a:t>
            </a:r>
            <a:r>
              <a:rPr lang="sv-SE" sz="2800" dirty="0" smtClean="0"/>
              <a:t> to master, av Andrew Hunt och David Thomas</a:t>
            </a:r>
          </a:p>
          <a:p>
            <a:pPr lvl="1"/>
            <a:r>
              <a:rPr lang="sv-SE" sz="2400" dirty="0" smtClean="0"/>
              <a:t>”By the same token, </a:t>
            </a:r>
            <a:r>
              <a:rPr lang="sv-SE" sz="2400" dirty="0" err="1" smtClean="0"/>
              <a:t>if</a:t>
            </a:r>
            <a:r>
              <a:rPr lang="sv-SE" sz="2400" dirty="0" smtClean="0"/>
              <a:t> you </a:t>
            </a:r>
            <a:r>
              <a:rPr lang="sv-SE" sz="2400" dirty="0" err="1" smtClean="0"/>
              <a:t>find</a:t>
            </a:r>
            <a:r>
              <a:rPr lang="sv-SE" sz="2400" dirty="0" smtClean="0"/>
              <a:t> </a:t>
            </a:r>
            <a:r>
              <a:rPr lang="sv-SE" sz="2400" dirty="0" err="1" smtClean="0"/>
              <a:t>yourself</a:t>
            </a:r>
            <a:r>
              <a:rPr lang="sv-SE" sz="2400" dirty="0" smtClean="0"/>
              <a:t> on a team and a </a:t>
            </a:r>
            <a:r>
              <a:rPr lang="sv-SE" sz="2400" dirty="0" err="1" smtClean="0"/>
              <a:t>project</a:t>
            </a:r>
            <a:r>
              <a:rPr lang="sv-SE" sz="2400" dirty="0" smtClean="0"/>
              <a:t> </a:t>
            </a:r>
            <a:r>
              <a:rPr lang="sv-SE" sz="2400" dirty="0" err="1" smtClean="0"/>
              <a:t>where</a:t>
            </a:r>
            <a:r>
              <a:rPr lang="sv-SE" sz="2400" dirty="0" smtClean="0"/>
              <a:t> the </a:t>
            </a:r>
            <a:r>
              <a:rPr lang="sv-SE" sz="2400" dirty="0" err="1" smtClean="0"/>
              <a:t>code</a:t>
            </a:r>
            <a:r>
              <a:rPr lang="sv-SE" sz="2400" dirty="0" smtClean="0"/>
              <a:t> is </a:t>
            </a:r>
            <a:r>
              <a:rPr lang="sv-SE" sz="2400" dirty="0" err="1" smtClean="0"/>
              <a:t>pristinely</a:t>
            </a:r>
            <a:r>
              <a:rPr lang="sv-SE" sz="2400" dirty="0" smtClean="0"/>
              <a:t> </a:t>
            </a:r>
            <a:r>
              <a:rPr lang="sv-SE" sz="2400" dirty="0" err="1" smtClean="0"/>
              <a:t>beautiful</a:t>
            </a:r>
            <a:r>
              <a:rPr lang="sv-SE" sz="2400" dirty="0" smtClean="0"/>
              <a:t> – </a:t>
            </a:r>
            <a:r>
              <a:rPr lang="sv-SE" sz="2400" dirty="0" err="1" smtClean="0"/>
              <a:t>cleanly</a:t>
            </a:r>
            <a:r>
              <a:rPr lang="sv-SE" sz="2400" dirty="0" smtClean="0"/>
              <a:t> </a:t>
            </a:r>
            <a:r>
              <a:rPr lang="sv-SE" sz="2400" dirty="0" err="1" smtClean="0"/>
              <a:t>written</a:t>
            </a:r>
            <a:r>
              <a:rPr lang="sv-SE" sz="2400" dirty="0" smtClean="0"/>
              <a:t>, </a:t>
            </a:r>
            <a:r>
              <a:rPr lang="sv-SE" sz="2400" dirty="0" err="1" smtClean="0"/>
              <a:t>well</a:t>
            </a:r>
            <a:r>
              <a:rPr lang="sv-SE" sz="2400" dirty="0" smtClean="0"/>
              <a:t> </a:t>
            </a:r>
            <a:r>
              <a:rPr lang="sv-SE" sz="2400" dirty="0" err="1" smtClean="0"/>
              <a:t>designed</a:t>
            </a:r>
            <a:r>
              <a:rPr lang="sv-SE" sz="2400" dirty="0" smtClean="0"/>
              <a:t>, and elegant – you </a:t>
            </a:r>
            <a:r>
              <a:rPr lang="sv-SE" sz="2400" dirty="0" err="1" smtClean="0"/>
              <a:t>will</a:t>
            </a:r>
            <a:r>
              <a:rPr lang="sv-SE" sz="2400" dirty="0" smtClean="0"/>
              <a:t> </a:t>
            </a:r>
            <a:r>
              <a:rPr lang="sv-SE" sz="2400" dirty="0" err="1" smtClean="0"/>
              <a:t>likely</a:t>
            </a:r>
            <a:r>
              <a:rPr lang="sv-SE" sz="2400" dirty="0" smtClean="0"/>
              <a:t> </a:t>
            </a:r>
            <a:r>
              <a:rPr lang="sv-SE" sz="2400" dirty="0" err="1" smtClean="0"/>
              <a:t>take</a:t>
            </a:r>
            <a:r>
              <a:rPr lang="sv-SE" sz="2400" dirty="0" smtClean="0"/>
              <a:t> extra special </a:t>
            </a:r>
            <a:r>
              <a:rPr lang="sv-SE" sz="2400" dirty="0" err="1" smtClean="0"/>
              <a:t>care</a:t>
            </a:r>
            <a:r>
              <a:rPr lang="sv-SE" sz="2400" dirty="0" smtClean="0"/>
              <a:t> not to mess it up, just like the </a:t>
            </a:r>
            <a:r>
              <a:rPr lang="sv-SE" sz="2400" dirty="0" err="1" smtClean="0"/>
              <a:t>firefighters</a:t>
            </a:r>
            <a:r>
              <a:rPr lang="sv-SE" sz="2400" dirty="0" smtClean="0"/>
              <a:t>. </a:t>
            </a:r>
            <a:r>
              <a:rPr lang="sv-SE" sz="2400" dirty="0" err="1" smtClean="0"/>
              <a:t>Even</a:t>
            </a:r>
            <a:r>
              <a:rPr lang="sv-SE" sz="2400" dirty="0" smtClean="0"/>
              <a:t> </a:t>
            </a:r>
            <a:r>
              <a:rPr lang="sv-SE" sz="2400" dirty="0" err="1" smtClean="0"/>
              <a:t>if</a:t>
            </a:r>
            <a:r>
              <a:rPr lang="sv-SE" sz="2400" dirty="0" smtClean="0"/>
              <a:t> </a:t>
            </a:r>
            <a:r>
              <a:rPr lang="sv-SE" sz="2400" dirty="0" err="1" smtClean="0"/>
              <a:t>there</a:t>
            </a:r>
            <a:r>
              <a:rPr lang="sv-SE" sz="2400" dirty="0" smtClean="0"/>
              <a:t> is a </a:t>
            </a:r>
            <a:r>
              <a:rPr lang="sv-SE" sz="2400" dirty="0" err="1" smtClean="0"/>
              <a:t>fire</a:t>
            </a:r>
            <a:r>
              <a:rPr lang="sv-SE" sz="2400" dirty="0" smtClean="0"/>
              <a:t> </a:t>
            </a:r>
            <a:r>
              <a:rPr lang="sv-SE" sz="2400" dirty="0" err="1" smtClean="0"/>
              <a:t>raging</a:t>
            </a:r>
            <a:r>
              <a:rPr lang="sv-SE" sz="2400" dirty="0" smtClean="0"/>
              <a:t> (deadline, release date, </a:t>
            </a:r>
            <a:r>
              <a:rPr lang="sv-SE" sz="2400" dirty="0" err="1" smtClean="0"/>
              <a:t>trade</a:t>
            </a:r>
            <a:r>
              <a:rPr lang="sv-SE" sz="2400" dirty="0" smtClean="0"/>
              <a:t> show demo, </a:t>
            </a:r>
            <a:r>
              <a:rPr lang="sv-SE" sz="2400" dirty="0" err="1" smtClean="0"/>
              <a:t>etc</a:t>
            </a:r>
            <a:r>
              <a:rPr lang="sv-SE" sz="2400" dirty="0" smtClean="0"/>
              <a:t>), you </a:t>
            </a:r>
            <a:r>
              <a:rPr lang="sv-SE" sz="2400" dirty="0" err="1" smtClean="0"/>
              <a:t>don’t</a:t>
            </a:r>
            <a:r>
              <a:rPr lang="sv-SE" sz="2400" dirty="0" smtClean="0"/>
              <a:t> </a:t>
            </a:r>
            <a:r>
              <a:rPr lang="sv-SE" sz="2400" dirty="0" err="1" smtClean="0"/>
              <a:t>want</a:t>
            </a:r>
            <a:r>
              <a:rPr lang="sv-SE" sz="2400" dirty="0" smtClean="0"/>
              <a:t> to be the first </a:t>
            </a:r>
            <a:r>
              <a:rPr lang="sv-SE" sz="2400" dirty="0" err="1" smtClean="0"/>
              <a:t>one</a:t>
            </a:r>
            <a:r>
              <a:rPr lang="sv-SE" sz="2400" dirty="0" smtClean="0"/>
              <a:t> to make a mess.”</a:t>
            </a:r>
          </a:p>
          <a:p>
            <a:endParaRPr lang="sv-SE" sz="2400" dirty="0" smtClean="0"/>
          </a:p>
          <a:p>
            <a:endParaRPr lang="sv-S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Vad innebär Broken Windows-teorin för testning?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När man slutat bry sig om…</a:t>
            </a:r>
          </a:p>
          <a:p>
            <a:pPr lvl="1"/>
            <a:r>
              <a:rPr lang="sv-SE" sz="2400" dirty="0" smtClean="0"/>
              <a:t>Hur man testar</a:t>
            </a:r>
          </a:p>
          <a:p>
            <a:pPr lvl="1"/>
            <a:r>
              <a:rPr lang="sv-SE" sz="2400" dirty="0" smtClean="0"/>
              <a:t>Hur man rapporterar buggar och status</a:t>
            </a:r>
          </a:p>
          <a:p>
            <a:pPr lvl="1"/>
            <a:r>
              <a:rPr lang="sv-SE" sz="2400" dirty="0" smtClean="0"/>
              <a:t>Hur man samarbetar med andra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Vad innebär Broken Windows-teorin för testning?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800" dirty="0" smtClean="0"/>
              <a:t>När man tappat fokus från vad som ger värde</a:t>
            </a:r>
          </a:p>
          <a:p>
            <a:r>
              <a:rPr lang="sv-SE" sz="2800" dirty="0" smtClean="0"/>
              <a:t>När man motarbetar utvecklare och har slutat prata med dem</a:t>
            </a:r>
          </a:p>
          <a:p>
            <a:r>
              <a:rPr lang="sv-SE" sz="2800" dirty="0" smtClean="0"/>
              <a:t>När man beklagar sig på kraven och har slutat prata med kravställarna</a:t>
            </a:r>
          </a:p>
          <a:p>
            <a:r>
              <a:rPr lang="sv-SE" sz="2800" dirty="0" smtClean="0"/>
              <a:t>När man undviker att testa områden för man vet att inga buggar fixas där ändå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innebär Broken Windows-teorin för testning?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När man undviker rapportera buggar för man vet att det inte spelar någon roll</a:t>
            </a:r>
          </a:p>
          <a:p>
            <a:r>
              <a:rPr lang="sv-SE" sz="2800" dirty="0" smtClean="0"/>
              <a:t>När man rapporterar status som man alltid gjort, utan något direkt innehåll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innebär Broken Windows-teorin för testning?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Allt detta skapar Broken Windows (eller trasiga fönster) och som jag ser det resulterar i en </a:t>
            </a:r>
            <a:r>
              <a:rPr lang="sv-SE" sz="2800" b="1" dirty="0" smtClean="0"/>
              <a:t>Testningsskuld</a:t>
            </a:r>
            <a:endParaRPr lang="sv-SE" sz="2800" dirty="0" smtClean="0"/>
          </a:p>
          <a:p>
            <a:endParaRPr lang="sv-S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testningsskuld?</a:t>
            </a:r>
            <a:endParaRPr lang="sv-SE" dirty="0"/>
          </a:p>
        </p:txBody>
      </p:sp>
      <p:pic>
        <p:nvPicPr>
          <p:cNvPr id="26628" name="Picture 4" descr="http://comps.fotosearch.com/bigcomps/DSN/DSN010/17802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772816"/>
            <a:ext cx="4762500" cy="33623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testningsskuld?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65540" name="Picture 4" descr="http://www.freefoto.com/images/07/43/07_43_60_pre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980728"/>
            <a:ext cx="3419475" cy="532859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Franklin Gothic Book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23361</TotalTime>
  <Words>1857</Words>
  <Application>Microsoft Office PowerPoint</Application>
  <PresentationFormat>Bildspel på skärmen (4:3)</PresentationFormat>
  <Paragraphs>232</Paragraphs>
  <Slides>31</Slides>
  <Notes>31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31</vt:i4>
      </vt:variant>
    </vt:vector>
  </HeadingPairs>
  <TitlesOfParts>
    <vt:vector size="33" baseType="lpstr">
      <vt:lpstr>Office-tema</vt:lpstr>
      <vt:lpstr>Standardformgivning</vt:lpstr>
      <vt:lpstr>Broken Windows-teorin och testningsskuld Version 1.0</vt:lpstr>
      <vt:lpstr>Agenda</vt:lpstr>
      <vt:lpstr>Broken Windows-teorin</vt:lpstr>
      <vt:lpstr>Vad innebär Broken Windows-teorin för testning?</vt:lpstr>
      <vt:lpstr>Vad innebär Broken Windows-teorin för testning?</vt:lpstr>
      <vt:lpstr>Vad innebär Broken Windows-teorin för testning?</vt:lpstr>
      <vt:lpstr>Vad innebär Broken Windows-teorin för testning?</vt:lpstr>
      <vt:lpstr>Vad är testningsskuld?</vt:lpstr>
      <vt:lpstr>Vad är testningsskuld?</vt:lpstr>
      <vt:lpstr>Testningsskuld</vt:lpstr>
      <vt:lpstr>Hur man identifierar saker som ökar testningsskulden?</vt:lpstr>
      <vt:lpstr>Hur man identifierar saker som ökar testningsskulden?</vt:lpstr>
      <vt:lpstr>Hur man identifierar saker som ökar testningsskulden?</vt:lpstr>
      <vt:lpstr>Hur man identifierar saker som ökar testningsskulden?</vt:lpstr>
      <vt:lpstr>Hur man identifierar saker som ökar testningsskulden?</vt:lpstr>
      <vt:lpstr>Hur man identifierar saker som ökar testningsskulden?</vt:lpstr>
      <vt:lpstr>Hur man identifierar saker som ökar testningsskulden?</vt:lpstr>
      <vt:lpstr>Hur man identifierar saker som ökar testningsskulden?</vt:lpstr>
      <vt:lpstr>Testningsskuld</vt:lpstr>
      <vt:lpstr>Hur minskar man testningsskulden?</vt:lpstr>
      <vt:lpstr>Hur minskar man testningsskulden?</vt:lpstr>
      <vt:lpstr>Hur minskar man testningsskulden?</vt:lpstr>
      <vt:lpstr>Hur minskar man testningsskulden?</vt:lpstr>
      <vt:lpstr>Hur minskar man testningsskulden?</vt:lpstr>
      <vt:lpstr>Hur minskar man testningsskulden?</vt:lpstr>
      <vt:lpstr>Sammanfattning</vt:lpstr>
      <vt:lpstr>Referenser</vt:lpstr>
      <vt:lpstr>Appendix</vt:lpstr>
      <vt:lpstr>Vad innebär Broken Windows-teorin för utveckling?</vt:lpstr>
      <vt:lpstr>Vad innebär Broken Windows-teorin för utveckling?</vt:lpstr>
      <vt:lpstr>Vad innebär Broken Windows-teorin för utveckling?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Broken Windows-teorin och testningsskuld</dc:title>
  <dc:creator>Martin Jansson</dc:creator>
  <cp:lastModifiedBy>Martin Jansson</cp:lastModifiedBy>
  <cp:revision>513</cp:revision>
  <dcterms:created xsi:type="dcterms:W3CDTF">2009-09-09T09:09:39Z</dcterms:created>
  <dcterms:modified xsi:type="dcterms:W3CDTF">2011-05-09T17:30:12Z</dcterms:modified>
</cp:coreProperties>
</file>